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4" r:id="rId2"/>
    <p:sldMasterId id="2147483798" r:id="rId3"/>
    <p:sldMasterId id="2147483648" r:id="rId4"/>
  </p:sldMasterIdLst>
  <p:notesMasterIdLst>
    <p:notesMasterId r:id="rId25"/>
  </p:notesMasterIdLst>
  <p:sldIdLst>
    <p:sldId id="257" r:id="rId5"/>
    <p:sldId id="260" r:id="rId6"/>
    <p:sldId id="274" r:id="rId7"/>
    <p:sldId id="261" r:id="rId8"/>
    <p:sldId id="262" r:id="rId9"/>
    <p:sldId id="263" r:id="rId10"/>
    <p:sldId id="276" r:id="rId11"/>
    <p:sldId id="275" r:id="rId12"/>
    <p:sldId id="264" r:id="rId13"/>
    <p:sldId id="265" r:id="rId14"/>
    <p:sldId id="266" r:id="rId15"/>
    <p:sldId id="267" r:id="rId16"/>
    <p:sldId id="268" r:id="rId17"/>
    <p:sldId id="269" r:id="rId18"/>
    <p:sldId id="270" r:id="rId19"/>
    <p:sldId id="271" r:id="rId20"/>
    <p:sldId id="272" r:id="rId21"/>
    <p:sldId id="273" r:id="rId22"/>
    <p:sldId id="259"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20" d="100"/>
          <a:sy n="120" d="100"/>
        </p:scale>
        <p:origin x="138"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002F0-B09C-4AC4-8369-BB2EBE95C33E}" type="datetimeFigureOut">
              <a:rPr lang="en-US" smtClean="0"/>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37BA5-B8F6-42A4-A897-DC5B9542741F}" type="slidenum">
              <a:rPr lang="en-US" smtClean="0"/>
              <a:t>‹#›</a:t>
            </a:fld>
            <a:endParaRPr lang="en-US"/>
          </a:p>
        </p:txBody>
      </p:sp>
    </p:spTree>
    <p:extLst>
      <p:ext uri="{BB962C8B-B14F-4D97-AF65-F5344CB8AC3E}">
        <p14:creationId xmlns:p14="http://schemas.microsoft.com/office/powerpoint/2010/main" val="208992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F4EE803D-8C60-4F8B-9456-94B43560CCA2}" type="datetime4">
              <a:rPr lang="en-US" smtClean="0"/>
              <a:t>August 30, 2021</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2</a:t>
            </a:fld>
            <a:endParaRPr lang="en-US" dirty="0"/>
          </a:p>
        </p:txBody>
      </p:sp>
    </p:spTree>
    <p:extLst>
      <p:ext uri="{BB962C8B-B14F-4D97-AF65-F5344CB8AC3E}">
        <p14:creationId xmlns:p14="http://schemas.microsoft.com/office/powerpoint/2010/main" val="3184900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3">
              <a:defRPr/>
            </a:pPr>
            <a:r>
              <a:rPr lang="en-US" dirty="0"/>
              <a:t>FOR ALL PLATFORMS </a:t>
            </a:r>
          </a:p>
          <a:p>
            <a:pPr defTabSz="931753">
              <a:defRPr/>
            </a:pPr>
            <a:r>
              <a:rPr lang="en-US" b="1" dirty="0"/>
              <a:t>EXCLUDE EDWARD JONES AND BANK OF AMERICA/MERRILL LYNCH</a:t>
            </a:r>
          </a:p>
          <a:p>
            <a:pPr defTabSz="931753">
              <a:defRPr/>
            </a:pPr>
            <a:endParaRPr lang="en-US" dirty="0"/>
          </a:p>
          <a:p>
            <a:pPr defTabSz="931753">
              <a:defRPr/>
            </a:pPr>
            <a:r>
              <a:rPr lang="en-US" dirty="0"/>
              <a:t>We’ve earned our leading reputation by developing a comprehensive portfolio of products and services. From start-ups to billion dollar plans, our variety of product offerings can support entities of all sizes.</a:t>
            </a:r>
          </a:p>
          <a:p>
            <a:pPr defTabSz="931753">
              <a:defRPr/>
            </a:pPr>
            <a:endParaRPr lang="en-US" dirty="0"/>
          </a:p>
          <a:p>
            <a:pPr defTabSz="931753">
              <a:defRPr/>
            </a:pPr>
            <a:r>
              <a:rPr lang="en-US" dirty="0">
                <a:solidFill>
                  <a:srgbClr val="000000"/>
                </a:solidFill>
                <a:latin typeface="+mn-lt"/>
              </a:rPr>
              <a:t>Plan sponsors trust us to provide industry-leading retirement plan, investment and voluntary benefit solutions </a:t>
            </a:r>
            <a:r>
              <a:rPr lang="en-US" b="0" dirty="0">
                <a:solidFill>
                  <a:srgbClr val="000000"/>
                </a:solidFill>
                <a:latin typeface="+mn-lt"/>
              </a:rPr>
              <a:t>to help drive better financial outcomes.</a:t>
            </a:r>
            <a:endParaRPr lang="en-US" dirty="0">
              <a:solidFill>
                <a:srgbClr val="000000"/>
              </a:solidFill>
            </a:endParaRPr>
          </a:p>
          <a:p>
            <a:pPr defTabSz="931753">
              <a:defRPr/>
            </a:pPr>
            <a:endParaRPr lang="en-US" dirty="0"/>
          </a:p>
          <a:p>
            <a:pPr defTabSz="931753">
              <a:defRPr/>
            </a:pPr>
            <a:r>
              <a:rPr lang="en-US" b="0" dirty="0"/>
              <a:t>(REVIEW SLIDE CONTENT)</a:t>
            </a:r>
            <a:endParaRPr lang="en-US" dirty="0"/>
          </a:p>
          <a:p>
            <a:endParaRPr lang="en-US" dirty="0"/>
          </a:p>
        </p:txBody>
      </p:sp>
      <p:sp>
        <p:nvSpPr>
          <p:cNvPr id="4" name="Slide Number Placeholder 3"/>
          <p:cNvSpPr>
            <a:spLocks noGrp="1"/>
          </p:cNvSpPr>
          <p:nvPr>
            <p:ph type="sldNum" sz="quarter" idx="10"/>
          </p:nvPr>
        </p:nvSpPr>
        <p:spPr/>
        <p:txBody>
          <a:bodyPr/>
          <a:lstStyle/>
          <a:p>
            <a:fld id="{28E26C16-2E54-544F-AC28-69732BD894D4}" type="slidenum">
              <a:rPr lang="en-US" smtClean="0"/>
              <a:t>15</a:t>
            </a:fld>
            <a:endParaRPr lang="en-US" dirty="0"/>
          </a:p>
        </p:txBody>
      </p:sp>
    </p:spTree>
    <p:extLst>
      <p:ext uri="{BB962C8B-B14F-4D97-AF65-F5344CB8AC3E}">
        <p14:creationId xmlns:p14="http://schemas.microsoft.com/office/powerpoint/2010/main" val="310843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Permanent Life Insurance</a:t>
            </a:r>
            <a:r>
              <a:rPr lang="en-US" strike="noStrike" baseline="0" dirty="0">
                <a:solidFill>
                  <a:srgbClr val="FF0000"/>
                </a:solidFill>
              </a:rPr>
              <a:t> </a:t>
            </a:r>
            <a:r>
              <a:rPr lang="en-US" strike="noStrike" baseline="0" dirty="0"/>
              <a:t>can be </a:t>
            </a:r>
            <a:r>
              <a:rPr lang="en-US" baseline="0" dirty="0"/>
              <a:t>the foundation of long term protection for employees.  Worksite permanent life  can help employees navigate some of the myths about life insurance: (READ STATS)</a:t>
            </a:r>
            <a:endParaRPr lang="en-US" sz="1000" dirty="0"/>
          </a:p>
          <a:p>
            <a:pPr marL="176769" indent="-176769">
              <a:buFont typeface="Arial" panose="020B0604020202020204" pitchFamily="34" charset="0"/>
              <a:buChar char="•"/>
            </a:pPr>
            <a:r>
              <a:rPr lang="en-US" baseline="0" dirty="0"/>
              <a:t>Group Term Life Insurance can be a great employer provided benefit, but is often only 1x-3x salary and only available while the employee is working for the employer</a:t>
            </a:r>
          </a:p>
          <a:p>
            <a:pPr marL="176769" indent="-176769">
              <a:buFont typeface="Arial" panose="020B0604020202020204" pitchFamily="34" charset="0"/>
              <a:buChar char="•"/>
            </a:pPr>
            <a:r>
              <a:rPr lang="en-US" baseline="0" dirty="0"/>
              <a:t>Permanent Life Insurance is protection that can follow the employee throughout their life as long as the coverage is</a:t>
            </a:r>
            <a:r>
              <a:rPr lang="en-US" dirty="0"/>
              <a:t> kept in force</a:t>
            </a:r>
            <a:r>
              <a:rPr lang="en-US" baseline="0" dirty="0"/>
              <a:t>.</a:t>
            </a:r>
            <a:endParaRPr lang="en-US" dirty="0"/>
          </a:p>
        </p:txBody>
      </p:sp>
      <p:sp>
        <p:nvSpPr>
          <p:cNvPr id="4" name="Slide Number Placeholder 3"/>
          <p:cNvSpPr>
            <a:spLocks noGrp="1"/>
          </p:cNvSpPr>
          <p:nvPr>
            <p:ph type="sldNum" sz="quarter" idx="10"/>
          </p:nvPr>
        </p:nvSpPr>
        <p:spPr/>
        <p:txBody>
          <a:bodyPr/>
          <a:lstStyle/>
          <a:p>
            <a:fld id="{5ACE0CC5-2466-477C-A28E-2817EF32CEFC}" type="slidenum">
              <a:rPr lang="en-US" smtClean="0"/>
              <a:t>16</a:t>
            </a:fld>
            <a:endParaRPr lang="en-US" dirty="0"/>
          </a:p>
        </p:txBody>
      </p:sp>
    </p:spTree>
    <p:extLst>
      <p:ext uri="{BB962C8B-B14F-4D97-AF65-F5344CB8AC3E}">
        <p14:creationId xmlns:p14="http://schemas.microsoft.com/office/powerpoint/2010/main" val="2523988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fld id="{056EF7E3-89DB-411C-A541-EAD052BD4C23}" type="datetime4">
              <a:rPr lang="en-US" smtClean="0"/>
              <a:t>August 30, 2021</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17</a:t>
            </a:fld>
            <a:endParaRPr lang="en-US" dirty="0"/>
          </a:p>
        </p:txBody>
      </p:sp>
    </p:spTree>
    <p:extLst>
      <p:ext uri="{BB962C8B-B14F-4D97-AF65-F5344CB8AC3E}">
        <p14:creationId xmlns:p14="http://schemas.microsoft.com/office/powerpoint/2010/main" val="3582296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056EF7E3-89DB-411C-A541-EAD052BD4C23}" type="datetime4">
              <a:rPr lang="en-US" smtClean="0"/>
              <a:t>August 30, 2021</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18</a:t>
            </a:fld>
            <a:endParaRPr lang="en-US" dirty="0"/>
          </a:p>
        </p:txBody>
      </p:sp>
    </p:spTree>
    <p:extLst>
      <p:ext uri="{BB962C8B-B14F-4D97-AF65-F5344CB8AC3E}">
        <p14:creationId xmlns:p14="http://schemas.microsoft.com/office/powerpoint/2010/main" val="153801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r>
              <a:rPr lang="en-US" dirty="0">
                <a:latin typeface="Arial" panose="020B0604020202020204" pitchFamily="34" charset="0"/>
                <a:cs typeface="Arial" panose="020B0604020202020204" pitchFamily="34" charset="0"/>
              </a:rPr>
              <a:t>.</a:t>
            </a:r>
          </a:p>
        </p:txBody>
      </p:sp>
      <p:sp>
        <p:nvSpPr>
          <p:cNvPr id="30723"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D3AF32E-4842-4379-8AF5-9604A532B2E4}" type="datetime4">
              <a:rPr lang="en-US" smtClean="0">
                <a:solidFill>
                  <a:prstClr val="black"/>
                </a:solidFill>
                <a:latin typeface="Calibri" charset="0"/>
              </a:rPr>
              <a:pPr fontAlgn="base">
                <a:spcBef>
                  <a:spcPct val="0"/>
                </a:spcBef>
                <a:spcAft>
                  <a:spcPct val="0"/>
                </a:spcAft>
              </a:pPr>
              <a:t>August 30, 2021</a:t>
            </a:fld>
            <a:endParaRPr lang="en-US" dirty="0">
              <a:solidFill>
                <a:prstClr val="black"/>
              </a:solidFill>
              <a:latin typeface="Calibri" charset="0"/>
            </a:endParaRPr>
          </a:p>
        </p:txBody>
      </p:sp>
      <p:sp>
        <p:nvSpPr>
          <p:cNvPr id="30724"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E1A8818-5576-9A4A-A853-80736AFCC6CF}" type="slidenum">
              <a:rPr lang="en-US">
                <a:solidFill>
                  <a:prstClr val="black"/>
                </a:solidFill>
                <a:latin typeface="Calibri" charset="0"/>
              </a:rPr>
              <a:pPr fontAlgn="base">
                <a:spcBef>
                  <a:spcPct val="0"/>
                </a:spcBef>
                <a:spcAft>
                  <a:spcPct val="0"/>
                </a:spcAft>
              </a:pPr>
              <a:t>4</a:t>
            </a:fld>
            <a:endParaRPr lang="en-US" dirty="0">
              <a:solidFill>
                <a:prstClr val="black"/>
              </a:solidFill>
              <a:latin typeface="Calibri" charset="0"/>
            </a:endParaRPr>
          </a:p>
        </p:txBody>
      </p:sp>
    </p:spTree>
    <p:extLst>
      <p:ext uri="{BB962C8B-B14F-4D97-AF65-F5344CB8AC3E}">
        <p14:creationId xmlns:p14="http://schemas.microsoft.com/office/powerpoint/2010/main" val="1938682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rtl="0"/>
            <a:endParaRPr lang="en-US" baseline="0" dirty="0">
              <a:latin typeface="Arial" panose="020B0604020202020204" pitchFamily="34" charset="0"/>
              <a:cs typeface="Arial" panose="020B0604020202020204" pitchFamily="34" charset="0"/>
            </a:endParaRPr>
          </a:p>
          <a:p>
            <a:pPr>
              <a:spcBef>
                <a:spcPct val="0"/>
              </a:spcBef>
            </a:pPr>
            <a:endParaRPr lang="en-US" baseline="0" dirty="0">
              <a:latin typeface="Arial" panose="020B0604020202020204" pitchFamily="34" charset="0"/>
              <a:cs typeface="Arial" panose="020B0604020202020204" pitchFamily="34" charset="0"/>
            </a:endParaRPr>
          </a:p>
        </p:txBody>
      </p:sp>
      <p:sp>
        <p:nvSpPr>
          <p:cNvPr id="30723"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D3AF32E-4842-4379-8AF5-9604A532B2E4}" type="datetime4">
              <a:rPr lang="en-US" smtClean="0">
                <a:solidFill>
                  <a:prstClr val="black"/>
                </a:solidFill>
                <a:latin typeface="Calibri" charset="0"/>
              </a:rPr>
              <a:pPr fontAlgn="base">
                <a:spcBef>
                  <a:spcPct val="0"/>
                </a:spcBef>
                <a:spcAft>
                  <a:spcPct val="0"/>
                </a:spcAft>
              </a:pPr>
              <a:t>August 30, 2021</a:t>
            </a:fld>
            <a:endParaRPr lang="en-US" dirty="0">
              <a:solidFill>
                <a:prstClr val="black"/>
              </a:solidFill>
              <a:latin typeface="Calibri" charset="0"/>
            </a:endParaRPr>
          </a:p>
        </p:txBody>
      </p:sp>
      <p:sp>
        <p:nvSpPr>
          <p:cNvPr id="30724"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E1A8818-5576-9A4A-A853-80736AFCC6CF}" type="slidenum">
              <a:rPr lang="en-US">
                <a:solidFill>
                  <a:prstClr val="black"/>
                </a:solidFill>
                <a:latin typeface="Calibri" charset="0"/>
              </a:rPr>
              <a:pPr fontAlgn="base">
                <a:spcBef>
                  <a:spcPct val="0"/>
                </a:spcBef>
                <a:spcAft>
                  <a:spcPct val="0"/>
                </a:spcAft>
              </a:pPr>
              <a:t>5</a:t>
            </a:fld>
            <a:endParaRPr lang="en-US" dirty="0">
              <a:solidFill>
                <a:prstClr val="black"/>
              </a:solidFill>
              <a:latin typeface="Calibri" charset="0"/>
            </a:endParaRPr>
          </a:p>
        </p:txBody>
      </p:sp>
    </p:spTree>
    <p:extLst>
      <p:ext uri="{BB962C8B-B14F-4D97-AF65-F5344CB8AC3E}">
        <p14:creationId xmlns:p14="http://schemas.microsoft.com/office/powerpoint/2010/main" val="259923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fld id="{056EF7E3-89DB-411C-A541-EAD052BD4C23}" type="datetime4">
              <a:rPr lang="en-US" smtClean="0"/>
              <a:t>August 30, 2021</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6</a:t>
            </a:fld>
            <a:endParaRPr lang="en-US" dirty="0"/>
          </a:p>
        </p:txBody>
      </p:sp>
    </p:spTree>
    <p:extLst>
      <p:ext uri="{BB962C8B-B14F-4D97-AF65-F5344CB8AC3E}">
        <p14:creationId xmlns:p14="http://schemas.microsoft.com/office/powerpoint/2010/main" val="2319318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Arial" panose="020B0604020202020204" pitchFamily="34" charset="0"/>
              <a:cs typeface="Arial" panose="020B0604020202020204" pitchFamily="34" charset="0"/>
            </a:endParaRPr>
          </a:p>
        </p:txBody>
      </p:sp>
      <p:sp>
        <p:nvSpPr>
          <p:cNvPr id="30723"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D3AF32E-4842-4379-8AF5-9604A532B2E4}" type="datetime4">
              <a:rPr lang="en-US" smtClean="0">
                <a:latin typeface="Calibri" charset="0"/>
              </a:rPr>
              <a:t>August 30, 2021</a:t>
            </a:fld>
            <a:endParaRPr lang="en-US" dirty="0">
              <a:latin typeface="Calibri" charset="0"/>
            </a:endParaRPr>
          </a:p>
        </p:txBody>
      </p:sp>
      <p:sp>
        <p:nvSpPr>
          <p:cNvPr id="30724"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E1A8818-5576-9A4A-A853-80736AFCC6CF}" type="slidenum">
              <a:rPr lang="en-US">
                <a:latin typeface="Calibri" charset="0"/>
              </a:rPr>
              <a:pPr fontAlgn="base">
                <a:spcBef>
                  <a:spcPct val="0"/>
                </a:spcBef>
                <a:spcAft>
                  <a:spcPct val="0"/>
                </a:spcAft>
              </a:pPr>
              <a:t>9</a:t>
            </a:fld>
            <a:endParaRPr lang="en-US" dirty="0">
              <a:latin typeface="Calibri" charset="0"/>
            </a:endParaRPr>
          </a:p>
        </p:txBody>
      </p:sp>
    </p:spTree>
    <p:extLst>
      <p:ext uri="{BB962C8B-B14F-4D97-AF65-F5344CB8AC3E}">
        <p14:creationId xmlns:p14="http://schemas.microsoft.com/office/powerpoint/2010/main" val="408015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0723"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D3AF32E-4842-4379-8AF5-9604A532B2E4}" type="datetime4">
              <a:rPr lang="en-US" smtClean="0">
                <a:latin typeface="Calibri" charset="0"/>
              </a:rPr>
              <a:t>August 30, 2021</a:t>
            </a:fld>
            <a:endParaRPr lang="en-US" dirty="0">
              <a:latin typeface="Calibri" charset="0"/>
            </a:endParaRPr>
          </a:p>
        </p:txBody>
      </p:sp>
      <p:sp>
        <p:nvSpPr>
          <p:cNvPr id="30724"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E1A8818-5576-9A4A-A853-80736AFCC6CF}" type="slidenum">
              <a:rPr lang="en-US">
                <a:latin typeface="Calibri" charset="0"/>
              </a:rPr>
              <a:pPr fontAlgn="base">
                <a:spcBef>
                  <a:spcPct val="0"/>
                </a:spcBef>
                <a:spcAft>
                  <a:spcPct val="0"/>
                </a:spcAft>
              </a:pPr>
              <a:t>10</a:t>
            </a:fld>
            <a:endParaRPr lang="en-US" dirty="0">
              <a:latin typeface="Calibri" charset="0"/>
            </a:endParaRPr>
          </a:p>
        </p:txBody>
      </p:sp>
    </p:spTree>
    <p:extLst>
      <p:ext uri="{BB962C8B-B14F-4D97-AF65-F5344CB8AC3E}">
        <p14:creationId xmlns:p14="http://schemas.microsoft.com/office/powerpoint/2010/main" val="358001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endParaRPr lang="en-US" dirty="0">
              <a:latin typeface="Arial" panose="020B0604020202020204" pitchFamily="34" charset="0"/>
              <a:cs typeface="Arial" panose="020B0604020202020204" pitchFamily="34" charset="0"/>
            </a:endParaRPr>
          </a:p>
        </p:txBody>
      </p:sp>
      <p:sp>
        <p:nvSpPr>
          <p:cNvPr id="30723"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D3AF32E-4842-4379-8AF5-9604A532B2E4}" type="datetime4">
              <a:rPr lang="en-US" smtClean="0">
                <a:solidFill>
                  <a:prstClr val="black"/>
                </a:solidFill>
                <a:latin typeface="Calibri" charset="0"/>
              </a:rPr>
              <a:pPr fontAlgn="base">
                <a:spcBef>
                  <a:spcPct val="0"/>
                </a:spcBef>
                <a:spcAft>
                  <a:spcPct val="0"/>
                </a:spcAft>
              </a:pPr>
              <a:t>August 30, 2021</a:t>
            </a:fld>
            <a:endParaRPr lang="en-US" dirty="0">
              <a:solidFill>
                <a:prstClr val="black"/>
              </a:solidFill>
              <a:latin typeface="Calibri" charset="0"/>
            </a:endParaRPr>
          </a:p>
        </p:txBody>
      </p:sp>
      <p:sp>
        <p:nvSpPr>
          <p:cNvPr id="30724"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E1A8818-5576-9A4A-A853-80736AFCC6CF}" type="slidenum">
              <a:rPr lang="en-US">
                <a:solidFill>
                  <a:prstClr val="black"/>
                </a:solidFill>
                <a:latin typeface="Calibri" charset="0"/>
              </a:rPr>
              <a:pPr fontAlgn="base">
                <a:spcBef>
                  <a:spcPct val="0"/>
                </a:spcBef>
                <a:spcAft>
                  <a:spcPct val="0"/>
                </a:spcAft>
              </a:pPr>
              <a:t>11</a:t>
            </a:fld>
            <a:endParaRPr lang="en-US" dirty="0">
              <a:solidFill>
                <a:prstClr val="black"/>
              </a:solidFill>
              <a:latin typeface="Calibri" charset="0"/>
            </a:endParaRPr>
          </a:p>
        </p:txBody>
      </p:sp>
    </p:spTree>
    <p:extLst>
      <p:ext uri="{BB962C8B-B14F-4D97-AF65-F5344CB8AC3E}">
        <p14:creationId xmlns:p14="http://schemas.microsoft.com/office/powerpoint/2010/main" val="361798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defTabSz="931774">
              <a:spcBef>
                <a:spcPct val="0"/>
              </a:spcBef>
              <a:defRPr/>
            </a:pPr>
            <a:endParaRPr lang="en-US" dirty="0">
              <a:latin typeface="Arial" panose="020B0604020202020204" pitchFamily="34" charset="0"/>
              <a:cs typeface="Arial" panose="020B0604020202020204" pitchFamily="34" charset="0"/>
            </a:endParaRPr>
          </a:p>
        </p:txBody>
      </p:sp>
      <p:sp>
        <p:nvSpPr>
          <p:cNvPr id="30723"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D3AF32E-4842-4379-8AF5-9604A532B2E4}" type="datetime4">
              <a:rPr lang="en-US" smtClean="0">
                <a:solidFill>
                  <a:prstClr val="black"/>
                </a:solidFill>
                <a:latin typeface="Calibri" charset="0"/>
              </a:rPr>
              <a:pPr fontAlgn="base">
                <a:spcBef>
                  <a:spcPct val="0"/>
                </a:spcBef>
                <a:spcAft>
                  <a:spcPct val="0"/>
                </a:spcAft>
              </a:pPr>
              <a:t>August 30, 2021</a:t>
            </a:fld>
            <a:endParaRPr lang="en-US" dirty="0">
              <a:solidFill>
                <a:prstClr val="black"/>
              </a:solidFill>
              <a:latin typeface="Calibri" charset="0"/>
            </a:endParaRPr>
          </a:p>
        </p:txBody>
      </p:sp>
      <p:sp>
        <p:nvSpPr>
          <p:cNvPr id="30724"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E1A8818-5576-9A4A-A853-80736AFCC6CF}" type="slidenum">
              <a:rPr lang="en-US">
                <a:solidFill>
                  <a:prstClr val="black"/>
                </a:solidFill>
                <a:latin typeface="Calibri" charset="0"/>
              </a:rPr>
              <a:pPr fontAlgn="base">
                <a:spcBef>
                  <a:spcPct val="0"/>
                </a:spcBef>
                <a:spcAft>
                  <a:spcPct val="0"/>
                </a:spcAft>
              </a:pPr>
              <a:t>12</a:t>
            </a:fld>
            <a:endParaRPr lang="en-US" dirty="0">
              <a:solidFill>
                <a:prstClr val="black"/>
              </a:solidFill>
              <a:latin typeface="Calibri" charset="0"/>
            </a:endParaRPr>
          </a:p>
        </p:txBody>
      </p:sp>
    </p:spTree>
    <p:extLst>
      <p:ext uri="{BB962C8B-B14F-4D97-AF65-F5344CB8AC3E}">
        <p14:creationId xmlns:p14="http://schemas.microsoft.com/office/powerpoint/2010/main" val="258581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rtl="0"/>
            <a:endParaRPr lang="en-US" baseline="0" dirty="0">
              <a:latin typeface="Arial" panose="020B0604020202020204" pitchFamily="34" charset="0"/>
              <a:cs typeface="Arial" panose="020B0604020202020204" pitchFamily="34" charset="0"/>
            </a:endParaRPr>
          </a:p>
        </p:txBody>
      </p:sp>
      <p:sp>
        <p:nvSpPr>
          <p:cNvPr id="30723"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D3AF32E-4842-4379-8AF5-9604A532B2E4}" type="datetime4">
              <a:rPr lang="en-US" smtClean="0">
                <a:solidFill>
                  <a:prstClr val="black"/>
                </a:solidFill>
                <a:latin typeface="Calibri" charset="0"/>
              </a:rPr>
              <a:pPr fontAlgn="base">
                <a:spcBef>
                  <a:spcPct val="0"/>
                </a:spcBef>
                <a:spcAft>
                  <a:spcPct val="0"/>
                </a:spcAft>
              </a:pPr>
              <a:t>August 30, 2021</a:t>
            </a:fld>
            <a:endParaRPr lang="en-US" dirty="0">
              <a:solidFill>
                <a:prstClr val="black"/>
              </a:solidFill>
              <a:latin typeface="Calibri" charset="0"/>
            </a:endParaRPr>
          </a:p>
        </p:txBody>
      </p:sp>
      <p:sp>
        <p:nvSpPr>
          <p:cNvPr id="30724"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E1A8818-5576-9A4A-A853-80736AFCC6CF}" type="slidenum">
              <a:rPr lang="en-US">
                <a:solidFill>
                  <a:prstClr val="black"/>
                </a:solidFill>
                <a:latin typeface="Calibri" charset="0"/>
              </a:rPr>
              <a:pPr fontAlgn="base">
                <a:spcBef>
                  <a:spcPct val="0"/>
                </a:spcBef>
                <a:spcAft>
                  <a:spcPct val="0"/>
                </a:spcAft>
              </a:pPr>
              <a:t>14</a:t>
            </a:fld>
            <a:endParaRPr lang="en-US" dirty="0">
              <a:solidFill>
                <a:prstClr val="black"/>
              </a:solidFill>
              <a:latin typeface="Calibri" charset="0"/>
            </a:endParaRPr>
          </a:p>
        </p:txBody>
      </p:sp>
    </p:spTree>
    <p:extLst>
      <p:ext uri="{BB962C8B-B14F-4D97-AF65-F5344CB8AC3E}">
        <p14:creationId xmlns:p14="http://schemas.microsoft.com/office/powerpoint/2010/main" val="125510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7680-1162-485D-BDB4-2A3387495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381871-A043-4A04-A3A3-D7C4498D2C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255F4F-1289-4C69-95D8-2CB02CFE306D}"/>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5" name="Footer Placeholder 4">
            <a:extLst>
              <a:ext uri="{FF2B5EF4-FFF2-40B4-BE49-F238E27FC236}">
                <a16:creationId xmlns:a16="http://schemas.microsoft.com/office/drawing/2014/main" id="{BEFABE45-CFF6-416B-9A11-EC59DA17F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EBBB5-D0AA-4AC0-8D13-17621F1151DB}"/>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2532610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81CD0-CF9A-4C3C-BCB7-571B692B06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37B341-A904-47CC-836A-85A1260CE9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23FFB-CEED-43D2-B3EB-8D637C6698F3}"/>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5" name="Footer Placeholder 4">
            <a:extLst>
              <a:ext uri="{FF2B5EF4-FFF2-40B4-BE49-F238E27FC236}">
                <a16:creationId xmlns:a16="http://schemas.microsoft.com/office/drawing/2014/main" id="{10CDCBAF-5B8F-4B4A-938E-0B28B7E90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8EADA-6D63-4A8C-9314-CCD6A83181F2}"/>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305510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C52F1-1EE1-4ED7-9FFC-5E6C7F94B1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9C0482-4AC0-42C7-8B4D-1A2756335E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FC0FE-51EC-4E12-A549-29E355585E37}"/>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5" name="Footer Placeholder 4">
            <a:extLst>
              <a:ext uri="{FF2B5EF4-FFF2-40B4-BE49-F238E27FC236}">
                <a16:creationId xmlns:a16="http://schemas.microsoft.com/office/drawing/2014/main" id="{8DC1E1C3-8644-4E51-922F-B3E7C0705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C26A8-E41C-4034-9914-B8DCF759000A}"/>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2238018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3F79-B5D1-4FFC-B242-D3B6421E16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AECC98-E059-4353-9B73-D512E9DF22D9}"/>
              </a:ext>
            </a:extLst>
          </p:cNvPr>
          <p:cNvSpPr>
            <a:spLocks noGrp="1"/>
          </p:cNvSpPr>
          <p:nvPr>
            <p:ph type="dt" sz="half" idx="10"/>
          </p:nvPr>
        </p:nvSpPr>
        <p:spPr/>
        <p:txBody>
          <a:bodyPr/>
          <a:lstStyle/>
          <a:p>
            <a:fld id="{4C95FDEE-0E99-4F2B-8FFF-5E563C9184F7}" type="datetimeFigureOut">
              <a:rPr lang="en-US" smtClean="0"/>
              <a:t>8/30/2021</a:t>
            </a:fld>
            <a:endParaRPr lang="en-US"/>
          </a:p>
        </p:txBody>
      </p:sp>
      <p:sp>
        <p:nvSpPr>
          <p:cNvPr id="4" name="Footer Placeholder 3">
            <a:extLst>
              <a:ext uri="{FF2B5EF4-FFF2-40B4-BE49-F238E27FC236}">
                <a16:creationId xmlns:a16="http://schemas.microsoft.com/office/drawing/2014/main" id="{0C915448-191C-47CC-8A65-3EF070BADE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000915-2247-411D-BD76-2DC1EDD1BEC8}"/>
              </a:ext>
            </a:extLst>
          </p:cNvPr>
          <p:cNvSpPr>
            <a:spLocks noGrp="1"/>
          </p:cNvSpPr>
          <p:nvPr>
            <p:ph type="sldNum" sz="quarter" idx="12"/>
          </p:nvPr>
        </p:nvSpPr>
        <p:spPr/>
        <p:txBody>
          <a:bodyPr/>
          <a:lstStyle/>
          <a:p>
            <a:fld id="{1D337FF9-76E4-4350-A001-7EF4E5BF6D4E}" type="slidenum">
              <a:rPr lang="en-US" smtClean="0"/>
              <a:t>‹#›</a:t>
            </a:fld>
            <a:endParaRPr lang="en-US"/>
          </a:p>
        </p:txBody>
      </p:sp>
    </p:spTree>
    <p:extLst>
      <p:ext uri="{BB962C8B-B14F-4D97-AF65-F5344CB8AC3E}">
        <p14:creationId xmlns:p14="http://schemas.microsoft.com/office/powerpoint/2010/main" val="1533199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40D1-74D5-4061-9182-622D66365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1F411C-9B09-4091-A8BD-FFBAF7A210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FD852C-7A71-4184-AEBB-4070D170EF53}"/>
              </a:ext>
            </a:extLst>
          </p:cNvPr>
          <p:cNvSpPr>
            <a:spLocks noGrp="1"/>
          </p:cNvSpPr>
          <p:nvPr>
            <p:ph type="dt" sz="half" idx="10"/>
          </p:nvPr>
        </p:nvSpPr>
        <p:spPr/>
        <p:txBody>
          <a:bodyPr/>
          <a:lstStyle/>
          <a:p>
            <a:fld id="{4C95FDEE-0E99-4F2B-8FFF-5E563C9184F7}" type="datetimeFigureOut">
              <a:rPr lang="en-US" smtClean="0"/>
              <a:t>8/30/2021</a:t>
            </a:fld>
            <a:endParaRPr lang="en-US"/>
          </a:p>
        </p:txBody>
      </p:sp>
      <p:sp>
        <p:nvSpPr>
          <p:cNvPr id="5" name="Footer Placeholder 4">
            <a:extLst>
              <a:ext uri="{FF2B5EF4-FFF2-40B4-BE49-F238E27FC236}">
                <a16:creationId xmlns:a16="http://schemas.microsoft.com/office/drawing/2014/main" id="{C0DBDAD2-B860-4191-B1DD-D66CEA1E0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D38C2-1E71-4CEF-B43F-66462558EE6C}"/>
              </a:ext>
            </a:extLst>
          </p:cNvPr>
          <p:cNvSpPr>
            <a:spLocks noGrp="1"/>
          </p:cNvSpPr>
          <p:nvPr>
            <p:ph type="sldNum" sz="quarter" idx="12"/>
          </p:nvPr>
        </p:nvSpPr>
        <p:spPr/>
        <p:txBody>
          <a:bodyPr/>
          <a:lstStyle/>
          <a:p>
            <a:fld id="{1D337FF9-76E4-4350-A001-7EF4E5BF6D4E}" type="slidenum">
              <a:rPr lang="en-US" smtClean="0"/>
              <a:t>‹#›</a:t>
            </a:fld>
            <a:endParaRPr lang="en-US"/>
          </a:p>
        </p:txBody>
      </p:sp>
    </p:spTree>
    <p:extLst>
      <p:ext uri="{BB962C8B-B14F-4D97-AF65-F5344CB8AC3E}">
        <p14:creationId xmlns:p14="http://schemas.microsoft.com/office/powerpoint/2010/main" val="3109748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2C8C-F99A-4E35-8D8F-37463E860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620BC-E75E-4F5B-ACA8-8025F9DDB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B4C63-61E9-4009-B8FB-3F82A39AF549}"/>
              </a:ext>
            </a:extLst>
          </p:cNvPr>
          <p:cNvSpPr>
            <a:spLocks noGrp="1"/>
          </p:cNvSpPr>
          <p:nvPr>
            <p:ph type="dt" sz="half" idx="10"/>
          </p:nvPr>
        </p:nvSpPr>
        <p:spPr/>
        <p:txBody>
          <a:bodyPr/>
          <a:lstStyle/>
          <a:p>
            <a:fld id="{4C95FDEE-0E99-4F2B-8FFF-5E563C9184F7}" type="datetimeFigureOut">
              <a:rPr lang="en-US" smtClean="0"/>
              <a:t>8/30/2021</a:t>
            </a:fld>
            <a:endParaRPr lang="en-US"/>
          </a:p>
        </p:txBody>
      </p:sp>
      <p:sp>
        <p:nvSpPr>
          <p:cNvPr id="5" name="Footer Placeholder 4">
            <a:extLst>
              <a:ext uri="{FF2B5EF4-FFF2-40B4-BE49-F238E27FC236}">
                <a16:creationId xmlns:a16="http://schemas.microsoft.com/office/drawing/2014/main" id="{7BA8410C-7B48-4B66-8B7E-2D61744A8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477EA-6C76-478D-A490-22D631BA9428}"/>
              </a:ext>
            </a:extLst>
          </p:cNvPr>
          <p:cNvSpPr>
            <a:spLocks noGrp="1"/>
          </p:cNvSpPr>
          <p:nvPr>
            <p:ph type="sldNum" sz="quarter" idx="12"/>
          </p:nvPr>
        </p:nvSpPr>
        <p:spPr/>
        <p:txBody>
          <a:bodyPr/>
          <a:lstStyle/>
          <a:p>
            <a:fld id="{1D337FF9-76E4-4350-A001-7EF4E5BF6D4E}" type="slidenum">
              <a:rPr lang="en-US" smtClean="0"/>
              <a:t>‹#›</a:t>
            </a:fld>
            <a:endParaRPr lang="en-US"/>
          </a:p>
        </p:txBody>
      </p:sp>
    </p:spTree>
    <p:extLst>
      <p:ext uri="{BB962C8B-B14F-4D97-AF65-F5344CB8AC3E}">
        <p14:creationId xmlns:p14="http://schemas.microsoft.com/office/powerpoint/2010/main" val="1212363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vdr - Full image">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12192000" cy="6858000"/>
          </a:xfrm>
          <a:prstGeom prst="rect">
            <a:avLst/>
          </a:prstGeom>
        </p:spPr>
        <p:txBody>
          <a:bodyPr vert="horz"/>
          <a:lstStyle>
            <a:lvl1pPr>
              <a:defRPr sz="2800"/>
            </a:lvl1pPr>
          </a:lstStyle>
          <a:p>
            <a:pPr lvl="0"/>
            <a:r>
              <a:rPr lang="en-US" noProof="0" dirty="0"/>
              <a:t>Drag picture to placeholder or click icon to add</a:t>
            </a:r>
          </a:p>
        </p:txBody>
      </p:sp>
      <p:sp>
        <p:nvSpPr>
          <p:cNvPr id="2" name="Title 1"/>
          <p:cNvSpPr>
            <a:spLocks noGrp="1"/>
          </p:cNvSpPr>
          <p:nvPr>
            <p:ph type="ctrTitle"/>
          </p:nvPr>
        </p:nvSpPr>
        <p:spPr>
          <a:xfrm>
            <a:off x="447040" y="5486400"/>
            <a:ext cx="8636000" cy="533400"/>
          </a:xfrm>
          <a:prstGeom prst="rect">
            <a:avLst/>
          </a:prstGeom>
        </p:spPr>
        <p:txBody>
          <a:bodyPr>
            <a:noAutofit/>
          </a:bodyPr>
          <a:lstStyle>
            <a:lvl1pPr algn="l">
              <a:defRPr sz="3600" b="0" i="0">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4196789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066800"/>
            <a:ext cx="10871200" cy="4191000"/>
          </a:xfrm>
          <a:prstGeom prst="rect">
            <a:avLst/>
          </a:prstGeom>
        </p:spPr>
        <p:txBody>
          <a:bodyPr/>
          <a:lstStyle>
            <a:lvl1pPr marL="233363" indent="-233363">
              <a:lnSpc>
                <a:spcPct val="100000"/>
              </a:lnSpc>
              <a:spcAft>
                <a:spcPts val="300"/>
              </a:spcAft>
              <a:buFont typeface="Arial" pitchFamily="34" charset="0"/>
              <a:buChar char="•"/>
              <a:defRPr sz="22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8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600">
                <a:solidFill>
                  <a:srgbClr val="000000"/>
                </a:solidFill>
                <a:latin typeface="Arial" pitchFamily="34" charset="0"/>
                <a:cs typeface="Arial" pitchFamily="34" charset="0"/>
              </a:defRPr>
            </a:lvl3pPr>
          </a:lstStyle>
          <a:p>
            <a:pPr lvl="0"/>
            <a:r>
              <a:rPr lang="en-US" dirty="0"/>
              <a:t>Click to edit Master text styles</a:t>
            </a:r>
          </a:p>
          <a:p>
            <a:pPr lvl="1"/>
            <a:r>
              <a:rPr lang="en-US" dirty="0"/>
              <a:t>Level 2</a:t>
            </a:r>
          </a:p>
          <a:p>
            <a:pPr lvl="2"/>
            <a:r>
              <a:rPr lang="en-US" dirty="0"/>
              <a:t>Level 3</a:t>
            </a:r>
          </a:p>
        </p:txBody>
      </p:sp>
      <p:sp>
        <p:nvSpPr>
          <p:cNvPr id="12" name="Title 1"/>
          <p:cNvSpPr>
            <a:spLocks noGrp="1"/>
          </p:cNvSpPr>
          <p:nvPr>
            <p:ph type="ctrTitle"/>
          </p:nvPr>
        </p:nvSpPr>
        <p:spPr>
          <a:xfrm>
            <a:off x="914400" y="228600"/>
            <a:ext cx="10871200" cy="533400"/>
          </a:xfrm>
          <a:prstGeom prst="rect">
            <a:avLst/>
          </a:prstGeom>
        </p:spPr>
        <p:txBody>
          <a:bodyPr>
            <a:noAutofit/>
          </a:bodyPr>
          <a:lstStyle>
            <a:lvl1pPr algn="l">
              <a:defRPr sz="3200" b="1" i="0">
                <a:solidFill>
                  <a:srgbClr val="125DAB"/>
                </a:solidFill>
                <a:latin typeface="Arial"/>
                <a:cs typeface="Arial"/>
              </a:defRPr>
            </a:lvl1pPr>
          </a:lstStyle>
          <a:p>
            <a:r>
              <a:rPr lang="en-US" dirty="0"/>
              <a:t>Click to edit Master title style</a:t>
            </a:r>
          </a:p>
        </p:txBody>
      </p:sp>
      <p:sp>
        <p:nvSpPr>
          <p:cNvPr id="4" name="Slide Number Placeholder 5"/>
          <p:cNvSpPr>
            <a:spLocks noGrp="1"/>
          </p:cNvSpPr>
          <p:nvPr>
            <p:ph type="sldNum" sz="quarter" idx="10"/>
          </p:nvPr>
        </p:nvSpPr>
        <p:spPr>
          <a:xfrm>
            <a:off x="203200" y="6375401"/>
            <a:ext cx="609600" cy="365125"/>
          </a:xfrm>
          <a:prstGeom prst="rect">
            <a:avLst/>
          </a:prstGeom>
        </p:spPr>
        <p:txBody>
          <a:bodyPr anchor="b"/>
          <a:lstStyle>
            <a:lvl1pPr algn="l" fontAlgn="auto">
              <a:spcBef>
                <a:spcPts val="0"/>
              </a:spcBef>
              <a:spcAft>
                <a:spcPts val="0"/>
              </a:spcAft>
              <a:defRPr sz="1100">
                <a:solidFill>
                  <a:srgbClr val="125DAB"/>
                </a:solidFill>
                <a:latin typeface="Arial" pitchFamily="34" charset="0"/>
                <a:cs typeface="Arial" pitchFamily="34" charset="0"/>
              </a:defRPr>
            </a:lvl1pPr>
          </a:lstStyle>
          <a:p>
            <a:pPr>
              <a:defRPr/>
            </a:pPr>
            <a:fld id="{2C2144AE-931F-4F9C-86A6-9FF44ED50D54}" type="slidenum">
              <a:rPr lang="en-US"/>
              <a:pPr>
                <a:defRPr/>
              </a:pPr>
              <a:t>‹#›</a:t>
            </a:fld>
            <a:endParaRPr lang="en-US" dirty="0"/>
          </a:p>
        </p:txBody>
      </p:sp>
      <p:sp>
        <p:nvSpPr>
          <p:cNvPr id="5" name="Footer Placeholder 4"/>
          <p:cNvSpPr>
            <a:spLocks noGrp="1"/>
          </p:cNvSpPr>
          <p:nvPr>
            <p:ph type="ftr" sz="quarter" idx="11"/>
          </p:nvPr>
        </p:nvSpPr>
        <p:spPr>
          <a:xfrm>
            <a:off x="3962400" y="6400800"/>
            <a:ext cx="3860800" cy="342900"/>
          </a:xfrm>
          <a:prstGeom prst="rect">
            <a:avLst/>
          </a:prstGeom>
        </p:spPr>
        <p:txBody>
          <a:bodyPr anchor="b"/>
          <a:lstStyle>
            <a:lvl1pPr algn="ctr" fontAlgn="auto">
              <a:spcBef>
                <a:spcPts val="0"/>
              </a:spcBef>
              <a:spcAft>
                <a:spcPts val="0"/>
              </a:spcAft>
              <a:defRPr sz="1100">
                <a:solidFill>
                  <a:srgbClr val="125DAB"/>
                </a:solidFill>
                <a:latin typeface="Arial" pitchFamily="34" charset="0"/>
                <a:cs typeface="Arial" pitchFamily="34" charset="0"/>
              </a:defRPr>
            </a:lvl1pPr>
          </a:lstStyle>
          <a:p>
            <a:pPr>
              <a:defRPr/>
            </a:pPr>
            <a:r>
              <a:rPr lang="en-US"/>
              <a:t>Company Confidential</a:t>
            </a:r>
          </a:p>
        </p:txBody>
      </p:sp>
      <p:sp>
        <p:nvSpPr>
          <p:cNvPr id="6" name="Date Placeholder 3"/>
          <p:cNvSpPr>
            <a:spLocks noGrp="1"/>
          </p:cNvSpPr>
          <p:nvPr>
            <p:ph type="dt" sz="half" idx="12"/>
          </p:nvPr>
        </p:nvSpPr>
        <p:spPr>
          <a:xfrm>
            <a:off x="1016000" y="6375401"/>
            <a:ext cx="2032000" cy="365125"/>
          </a:xfrm>
          <a:prstGeom prst="rect">
            <a:avLst/>
          </a:prstGeom>
        </p:spPr>
        <p:txBody>
          <a:bodyPr vert="horz" lIns="91440" tIns="45720" rIns="91440" bIns="45720" rtlCol="0" anchor="b"/>
          <a:lstStyle>
            <a:lvl1pPr algn="l" fontAlgn="auto">
              <a:spcBef>
                <a:spcPts val="0"/>
              </a:spcBef>
              <a:spcAft>
                <a:spcPts val="0"/>
              </a:spcAft>
              <a:defRPr sz="1100">
                <a:solidFill>
                  <a:srgbClr val="125DAB"/>
                </a:solidFill>
                <a:latin typeface="Arial"/>
                <a:cs typeface="Arial"/>
              </a:defRPr>
            </a:lvl1pPr>
          </a:lstStyle>
          <a:p>
            <a:pPr>
              <a:defRPr/>
            </a:pPr>
            <a:fld id="{1FA7F3B1-FCC0-42C6-8BF8-70AF2C20ADB7}" type="datetime4">
              <a:rPr lang="en-US"/>
              <a:pPr>
                <a:defRPr/>
              </a:pPr>
              <a:t>August 30, 2021</a:t>
            </a:fld>
            <a:endParaRPr lang="en-US" dirty="0"/>
          </a:p>
        </p:txBody>
      </p:sp>
    </p:spTree>
    <p:extLst>
      <p:ext uri="{BB962C8B-B14F-4D97-AF65-F5344CB8AC3E}">
        <p14:creationId xmlns:p14="http://schemas.microsoft.com/office/powerpoint/2010/main" val="2793224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 Out -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914400" y="2743200"/>
            <a:ext cx="10871200" cy="533400"/>
          </a:xfrm>
          <a:prstGeom prst="rect">
            <a:avLst/>
          </a:prstGeom>
        </p:spPr>
        <p:txBody>
          <a:bodyPr anchor="ctr" anchorCtr="0">
            <a:noAutofit/>
          </a:bodyPr>
          <a:lstStyle>
            <a:lvl1pPr algn="l">
              <a:defRPr sz="3600" b="0" i="0">
                <a:solidFill>
                  <a:schemeClr val="bg1"/>
                </a:solidFill>
                <a:latin typeface="Arial"/>
                <a:cs typeface="Arial"/>
              </a:defRPr>
            </a:lvl1pPr>
          </a:lstStyle>
          <a:p>
            <a:r>
              <a:rPr lang="en-US" dirty="0"/>
              <a:t>Click to edit Master title style</a:t>
            </a:r>
          </a:p>
        </p:txBody>
      </p:sp>
      <p:sp>
        <p:nvSpPr>
          <p:cNvPr id="7" name="Slide Number Placeholder 5"/>
          <p:cNvSpPr>
            <a:spLocks noGrp="1"/>
          </p:cNvSpPr>
          <p:nvPr>
            <p:ph type="sldNum" sz="quarter" idx="10"/>
          </p:nvPr>
        </p:nvSpPr>
        <p:spPr>
          <a:xfrm>
            <a:off x="207264" y="6373369"/>
            <a:ext cx="609600" cy="365125"/>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4A2B1605-E7CE-D54B-BE9E-F1AFECCD8D21}" type="slidenum">
              <a:rPr lang="en-US"/>
              <a:pPr>
                <a:defRPr/>
              </a:pPr>
              <a:t>‹#›</a:t>
            </a:fld>
            <a:endParaRPr lang="en-US" dirty="0"/>
          </a:p>
        </p:txBody>
      </p:sp>
      <p:sp>
        <p:nvSpPr>
          <p:cNvPr id="9" name="Date Placeholder 3"/>
          <p:cNvSpPr>
            <a:spLocks noGrp="1"/>
          </p:cNvSpPr>
          <p:nvPr>
            <p:ph type="dt" sz="half" idx="12"/>
          </p:nvPr>
        </p:nvSpPr>
        <p:spPr>
          <a:xfrm>
            <a:off x="1011936" y="6373369"/>
            <a:ext cx="2032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126698D3-0EED-4C56-8EB7-23EA621B4C22}" type="datetime4">
              <a:rPr lang="en-US" smtClean="0"/>
              <a:t>August 30, 2021</a:t>
            </a:fld>
            <a:endParaRPr lang="en-US" dirty="0"/>
          </a:p>
        </p:txBody>
      </p:sp>
    </p:spTree>
    <p:extLst>
      <p:ext uri="{BB962C8B-B14F-4D97-AF65-F5344CB8AC3E}">
        <p14:creationId xmlns:p14="http://schemas.microsoft.com/office/powerpoint/2010/main" val="2804135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871200" cy="4191000"/>
          </a:xfrm>
          <a:prstGeom prst="rect">
            <a:avLst/>
          </a:prstGeom>
        </p:spPr>
        <p:txBody>
          <a:bodyPr/>
          <a:lstStyle>
            <a:lvl1pPr marL="233363" indent="-233363">
              <a:lnSpc>
                <a:spcPct val="100000"/>
              </a:lnSpc>
              <a:spcAft>
                <a:spcPts val="300"/>
              </a:spcAft>
              <a:buFont typeface="Arial" pitchFamily="34" charset="0"/>
              <a:buChar char="•"/>
              <a:defRPr sz="22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8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600">
                <a:solidFill>
                  <a:srgbClr val="000000"/>
                </a:solidFill>
                <a:latin typeface="Arial" pitchFamily="34" charset="0"/>
                <a:cs typeface="Arial"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2" name="Title 1"/>
          <p:cNvSpPr>
            <a:spLocks noGrp="1"/>
          </p:cNvSpPr>
          <p:nvPr>
            <p:ph type="ctrTitle"/>
          </p:nvPr>
        </p:nvSpPr>
        <p:spPr>
          <a:xfrm>
            <a:off x="609600" y="457200"/>
            <a:ext cx="10871200" cy="533400"/>
          </a:xfrm>
          <a:prstGeom prst="rect">
            <a:avLst/>
          </a:prstGeom>
        </p:spPr>
        <p:txBody>
          <a:bodyPr>
            <a:noAutofit/>
          </a:bodyPr>
          <a:lstStyle>
            <a:lvl1pPr algn="l">
              <a:defRPr sz="3600" b="0" i="0">
                <a:solidFill>
                  <a:srgbClr val="125DAB"/>
                </a:solidFill>
                <a:latin typeface="Arial"/>
                <a:cs typeface="Arial"/>
              </a:defRPr>
            </a:lvl1pPr>
          </a:lstStyle>
          <a:p>
            <a:r>
              <a:rPr lang="en-US" dirty="0"/>
              <a:t>Click to edit Master title style</a:t>
            </a:r>
          </a:p>
        </p:txBody>
      </p:sp>
      <p:sp>
        <p:nvSpPr>
          <p:cNvPr id="4" name="Slide Number Placeholder 5"/>
          <p:cNvSpPr>
            <a:spLocks noGrp="1"/>
          </p:cNvSpPr>
          <p:nvPr>
            <p:ph type="sldNum" sz="quarter" idx="10"/>
          </p:nvPr>
        </p:nvSpPr>
        <p:spPr>
          <a:xfrm>
            <a:off x="203200" y="6375401"/>
            <a:ext cx="609600" cy="365125"/>
          </a:xfrm>
          <a:prstGeom prst="rect">
            <a:avLst/>
          </a:prstGeom>
        </p:spPr>
        <p:txBody>
          <a:bodyPr anchor="b"/>
          <a:lstStyle>
            <a:lvl1pPr algn="l" fontAlgn="auto">
              <a:spcBef>
                <a:spcPts val="0"/>
              </a:spcBef>
              <a:spcAft>
                <a:spcPts val="0"/>
              </a:spcAft>
              <a:defRPr sz="1100" smtClean="0">
                <a:solidFill>
                  <a:srgbClr val="125DAB"/>
                </a:solidFill>
                <a:latin typeface="Arial" pitchFamily="34" charset="0"/>
                <a:ea typeface="+mn-ea"/>
                <a:cs typeface="Arial" pitchFamily="34" charset="0"/>
              </a:defRPr>
            </a:lvl1pPr>
          </a:lstStyle>
          <a:p>
            <a:pPr>
              <a:defRPr/>
            </a:pPr>
            <a:fld id="{FAB721C6-B02D-8045-8C83-F3873172C969}" type="slidenum">
              <a:rPr lang="en-US"/>
              <a:pPr>
                <a:defRPr/>
              </a:pPr>
              <a:t>‹#›</a:t>
            </a:fld>
            <a:endParaRPr lang="en-US" dirty="0"/>
          </a:p>
        </p:txBody>
      </p:sp>
      <p:sp>
        <p:nvSpPr>
          <p:cNvPr id="6" name="Date Placeholder 3"/>
          <p:cNvSpPr>
            <a:spLocks noGrp="1"/>
          </p:cNvSpPr>
          <p:nvPr>
            <p:ph type="dt" sz="half" idx="12"/>
          </p:nvPr>
        </p:nvSpPr>
        <p:spPr>
          <a:xfrm>
            <a:off x="1016000" y="6375401"/>
            <a:ext cx="2032000" cy="365125"/>
          </a:xfrm>
          <a:prstGeom prst="rect">
            <a:avLst/>
          </a:prstGeom>
        </p:spPr>
        <p:txBody>
          <a:bodyPr vert="horz" lIns="91440" tIns="45720" rIns="91440" bIns="45720" rtlCol="0" anchor="b"/>
          <a:lstStyle>
            <a:lvl1pPr algn="l" fontAlgn="auto">
              <a:spcBef>
                <a:spcPts val="0"/>
              </a:spcBef>
              <a:spcAft>
                <a:spcPts val="0"/>
              </a:spcAft>
              <a:defRPr sz="1100" smtClean="0">
                <a:solidFill>
                  <a:srgbClr val="125DAB"/>
                </a:solidFill>
                <a:latin typeface="Arial"/>
                <a:ea typeface="+mn-ea"/>
                <a:cs typeface="Arial"/>
              </a:defRPr>
            </a:lvl1pPr>
          </a:lstStyle>
          <a:p>
            <a:pPr>
              <a:defRPr/>
            </a:pPr>
            <a:fld id="{EA680433-7685-4D24-A18C-2724BA06A2BE}" type="datetime4">
              <a:rPr lang="en-US" smtClean="0"/>
              <a:t>August 30, 2021</a:t>
            </a:fld>
            <a:endParaRPr lang="en-US" dirty="0"/>
          </a:p>
        </p:txBody>
      </p:sp>
    </p:spTree>
    <p:extLst>
      <p:ext uri="{BB962C8B-B14F-4D97-AF65-F5344CB8AC3E}">
        <p14:creationId xmlns:p14="http://schemas.microsoft.com/office/powerpoint/2010/main" val="221216894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py and Imag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83459" y="228805"/>
            <a:ext cx="11464413" cy="893534"/>
          </a:xfrm>
        </p:spPr>
        <p:txBody>
          <a:bodyPr>
            <a:normAutofit/>
          </a:bodyPr>
          <a:lstStyle>
            <a:lvl1pPr>
              <a:defRPr sz="2400" b="1" i="0">
                <a:solidFill>
                  <a:schemeClr val="accent1"/>
                </a:solidFill>
                <a:latin typeface="Century Gothic" charset="0"/>
                <a:ea typeface="Century Gothic" charset="0"/>
                <a:cs typeface="Century Gothic" charset="0"/>
              </a:defRPr>
            </a:lvl1pPr>
          </a:lstStyle>
          <a:p>
            <a:r>
              <a:rPr lang="en-US" dirty="0"/>
              <a:t>Click to edit Master </a:t>
            </a:r>
            <a:br>
              <a:rPr lang="en-US" dirty="0"/>
            </a:br>
            <a:r>
              <a:rPr lang="en-US" dirty="0"/>
              <a:t>title style</a:t>
            </a:r>
          </a:p>
        </p:txBody>
      </p:sp>
      <p:sp>
        <p:nvSpPr>
          <p:cNvPr id="7" name="Content Placeholder 2"/>
          <p:cNvSpPr>
            <a:spLocks noGrp="1"/>
          </p:cNvSpPr>
          <p:nvPr>
            <p:ph idx="1"/>
          </p:nvPr>
        </p:nvSpPr>
        <p:spPr>
          <a:xfrm>
            <a:off x="6426599" y="2318593"/>
            <a:ext cx="5402236" cy="3389035"/>
          </a:xfrm>
        </p:spPr>
        <p:txBody>
          <a:bodyPr>
            <a:normAutofit/>
          </a:bodyPr>
          <a:lstStyle>
            <a:lvl1pPr marL="228600" indent="-228600">
              <a:lnSpc>
                <a:spcPct val="120000"/>
              </a:lnSpc>
              <a:buClr>
                <a:srgbClr val="E1E1DE"/>
              </a:buClr>
              <a:buSzPct val="100000"/>
              <a:buFont typeface="Century Gothic" panose="020B0502020202020204" pitchFamily="34" charset="0"/>
              <a:buChar char="●"/>
              <a:tabLst/>
              <a:defRPr sz="1400" b="0" i="0">
                <a:solidFill>
                  <a:schemeClr val="tx1"/>
                </a:solidFill>
                <a:latin typeface="Century Gothic" charset="0"/>
                <a:ea typeface="Century Gothic" charset="0"/>
                <a:cs typeface="Century Gothic" charset="0"/>
              </a:defRPr>
            </a:lvl1pPr>
            <a:lvl2pPr marL="579438" indent="-236538">
              <a:lnSpc>
                <a:spcPct val="120000"/>
              </a:lnSpc>
              <a:buClr>
                <a:srgbClr val="E1E1DE"/>
              </a:buClr>
              <a:buSzPct val="100000"/>
              <a:buFont typeface="Century Gothic" panose="020B0502020202020204" pitchFamily="34" charset="0"/>
              <a:buChar char="●"/>
              <a:tabLst/>
              <a:defRPr sz="1400" b="0" i="0">
                <a:solidFill>
                  <a:schemeClr val="tx1"/>
                </a:solidFill>
                <a:latin typeface="Century Gothic" charset="0"/>
                <a:ea typeface="Century Gothic" charset="0"/>
                <a:cs typeface="Century Gothic" charset="0"/>
              </a:defRPr>
            </a:lvl2pPr>
            <a:lvl3pPr marL="914400" indent="-228600">
              <a:lnSpc>
                <a:spcPct val="120000"/>
              </a:lnSpc>
              <a:buClr>
                <a:srgbClr val="E1E1DE"/>
              </a:buClr>
              <a:buSzPct val="100000"/>
              <a:buFont typeface="Century Gothic" panose="020B0502020202020204" pitchFamily="34" charset="0"/>
              <a:buChar char="●"/>
              <a:tabLst/>
              <a:defRPr sz="1400" b="0" i="0">
                <a:solidFill>
                  <a:schemeClr val="tx1"/>
                </a:solidFill>
                <a:latin typeface="Century Gothic" charset="0"/>
                <a:ea typeface="Century Gothic" charset="0"/>
                <a:cs typeface="Century Gothic" charset="0"/>
              </a:defRPr>
            </a:lvl3pPr>
            <a:lvl4pPr marL="1265238" indent="-236538">
              <a:lnSpc>
                <a:spcPct val="120000"/>
              </a:lnSpc>
              <a:buClr>
                <a:srgbClr val="E1E1DE"/>
              </a:buClr>
              <a:buSzPct val="100000"/>
              <a:buFont typeface="Century Gothic" panose="020B0502020202020204" pitchFamily="34" charset="0"/>
              <a:buChar char="●"/>
              <a:tabLst/>
              <a:defRPr sz="1400" b="0" i="0">
                <a:solidFill>
                  <a:schemeClr val="tx1"/>
                </a:solidFill>
                <a:latin typeface="Century Gothic" charset="0"/>
                <a:ea typeface="Century Gothic" charset="0"/>
                <a:cs typeface="Century Gothic" charset="0"/>
              </a:defRPr>
            </a:lvl4pPr>
            <a:lvl5pPr marL="1600200" indent="-228600">
              <a:lnSpc>
                <a:spcPct val="120000"/>
              </a:lnSpc>
              <a:buClr>
                <a:srgbClr val="E1E1DE"/>
              </a:buClr>
              <a:buSzPct val="100000"/>
              <a:buFont typeface="Century Gothic" panose="020B0502020202020204" pitchFamily="34" charset="0"/>
              <a:buChar char="●"/>
              <a:tabLst/>
              <a:defRPr sz="1400" b="0" i="0">
                <a:solidFill>
                  <a:schemeClr val="tx1"/>
                </a:solidFill>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stretch>
            <a:fillRect/>
          </a:stretch>
        </p:blipFill>
        <p:spPr>
          <a:xfrm>
            <a:off x="383459" y="6623671"/>
            <a:ext cx="11204448" cy="80847"/>
          </a:xfrm>
          <a:prstGeom prst="rect">
            <a:avLst/>
          </a:prstGeom>
          <a:noFill/>
          <a:ln>
            <a:noFill/>
          </a:ln>
        </p:spPr>
      </p:pic>
      <p:cxnSp>
        <p:nvCxnSpPr>
          <p:cNvPr id="9" name="Straight Connector 8"/>
          <p:cNvCxnSpPr/>
          <p:nvPr userDrawn="1"/>
        </p:nvCxnSpPr>
        <p:spPr>
          <a:xfrm>
            <a:off x="515067" y="1283109"/>
            <a:ext cx="8534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8"/>
          <p:cNvSpPr>
            <a:spLocks noGrp="1"/>
          </p:cNvSpPr>
          <p:nvPr>
            <p:ph type="body" sz="quarter" idx="13"/>
          </p:nvPr>
        </p:nvSpPr>
        <p:spPr>
          <a:xfrm>
            <a:off x="6424142" y="1484722"/>
            <a:ext cx="5419517" cy="599716"/>
          </a:xfrm>
        </p:spPr>
        <p:txBody>
          <a:bodyPr anchor="ctr">
            <a:noAutofit/>
          </a:bodyPr>
          <a:lstStyle>
            <a:lvl1pPr marL="0" indent="0">
              <a:buNone/>
              <a:defRPr sz="1400" b="1" i="0">
                <a:solidFill>
                  <a:schemeClr val="accent1"/>
                </a:solidFill>
                <a:latin typeface="Century Gothic" charset="0"/>
                <a:ea typeface="Century Gothic" charset="0"/>
                <a:cs typeface="Century Gothic" charset="0"/>
              </a:defRPr>
            </a:lvl1pPr>
            <a:lvl2pPr marL="342900" indent="0">
              <a:buNone/>
              <a:defRPr sz="1125" b="1" i="0">
                <a:solidFill>
                  <a:schemeClr val="accent1"/>
                </a:solidFill>
                <a:latin typeface="Century Gothic" charset="0"/>
                <a:ea typeface="Century Gothic" charset="0"/>
                <a:cs typeface="Century Gothic" charset="0"/>
              </a:defRPr>
            </a:lvl2pPr>
            <a:lvl3pPr marL="685800" indent="0">
              <a:buNone/>
              <a:defRPr sz="1125" b="1" i="0">
                <a:solidFill>
                  <a:schemeClr val="accent1"/>
                </a:solidFill>
                <a:latin typeface="Century Gothic" charset="0"/>
                <a:ea typeface="Century Gothic" charset="0"/>
                <a:cs typeface="Century Gothic" charset="0"/>
              </a:defRPr>
            </a:lvl3pPr>
            <a:lvl4pPr marL="1028700" indent="0">
              <a:buNone/>
              <a:defRPr sz="1125" b="1" i="0">
                <a:solidFill>
                  <a:schemeClr val="accent1"/>
                </a:solidFill>
                <a:latin typeface="Century Gothic" charset="0"/>
                <a:ea typeface="Century Gothic" charset="0"/>
                <a:cs typeface="Century Gothic" charset="0"/>
              </a:defRPr>
            </a:lvl4pPr>
            <a:lvl5pPr marL="1371600" indent="0">
              <a:buNone/>
              <a:defRPr sz="1125" b="1" i="0">
                <a:solidFill>
                  <a:schemeClr val="accent1"/>
                </a:solidFill>
                <a:latin typeface="Century Gothic" charset="0"/>
                <a:ea typeface="Century Gothic" charset="0"/>
                <a:cs typeface="Century Gothic" charset="0"/>
              </a:defRPr>
            </a:lvl5pPr>
          </a:lstStyle>
          <a:p>
            <a:pPr lvl="0"/>
            <a:r>
              <a:rPr lang="en-US" dirty="0"/>
              <a:t>Click to edit Master text styles</a:t>
            </a:r>
          </a:p>
        </p:txBody>
      </p:sp>
      <p:sp>
        <p:nvSpPr>
          <p:cNvPr id="11" name="Picture Placeholder 13"/>
          <p:cNvSpPr>
            <a:spLocks noGrp="1"/>
          </p:cNvSpPr>
          <p:nvPr>
            <p:ph type="pic" sz="quarter" idx="14"/>
          </p:nvPr>
        </p:nvSpPr>
        <p:spPr>
          <a:xfrm>
            <a:off x="382796" y="1285165"/>
            <a:ext cx="5724817" cy="5057775"/>
          </a:xfrm>
        </p:spPr>
        <p:txBody>
          <a:bodyPr anchor="ctr">
            <a:normAutofit/>
          </a:bodyPr>
          <a:lstStyle>
            <a:lvl1pPr marL="0" indent="0" algn="ctr">
              <a:buFontTx/>
              <a:buNone/>
              <a:defRPr sz="2400" b="1" i="0">
                <a:latin typeface="Century Gothic" charset="0"/>
                <a:ea typeface="Century Gothic" charset="0"/>
                <a:cs typeface="Century Gothic" charset="0"/>
              </a:defRPr>
            </a:lvl1pPr>
          </a:lstStyle>
          <a:p>
            <a:endParaRPr lang="en-US" dirty="0"/>
          </a:p>
        </p:txBody>
      </p:sp>
      <p:cxnSp>
        <p:nvCxnSpPr>
          <p:cNvPr id="12" name="Straight Connector 11"/>
          <p:cNvCxnSpPr/>
          <p:nvPr userDrawn="1"/>
        </p:nvCxnSpPr>
        <p:spPr>
          <a:xfrm>
            <a:off x="383457" y="1283109"/>
            <a:ext cx="1146564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4"/>
          </p:nvPr>
        </p:nvSpPr>
        <p:spPr>
          <a:xfrm>
            <a:off x="9042400" y="6462226"/>
            <a:ext cx="2844800" cy="319575"/>
          </a:xfrm>
          <a:prstGeom prst="rect">
            <a:avLst/>
          </a:prstGeom>
        </p:spPr>
        <p:txBody>
          <a:bodyPr/>
          <a:lstStyle>
            <a:lvl1pPr algn="r">
              <a:defRPr sz="1000">
                <a:solidFill>
                  <a:schemeClr val="bg1">
                    <a:lumMod val="50000"/>
                  </a:schemeClr>
                </a:solidFill>
              </a:defRPr>
            </a:lvl1pPr>
          </a:lstStyle>
          <a:p>
            <a:fld id="{A8B5729E-F10C-9040-981E-052F22F8466A}" type="slidenum">
              <a:rPr lang="en-US" smtClean="0"/>
              <a:pPr/>
              <a:t>‹#›</a:t>
            </a:fld>
            <a:endParaRPr lang="en-US" dirty="0"/>
          </a:p>
        </p:txBody>
      </p:sp>
    </p:spTree>
    <p:extLst>
      <p:ext uri="{BB962C8B-B14F-4D97-AF65-F5344CB8AC3E}">
        <p14:creationId xmlns:p14="http://schemas.microsoft.com/office/powerpoint/2010/main" val="692961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A2BE-11B4-49BC-ACF9-9677B6D74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867719-1FFE-476C-8EB2-393568A939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797A5-517C-4653-AEB6-AB5489B512D2}"/>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5" name="Footer Placeholder 4">
            <a:extLst>
              <a:ext uri="{FF2B5EF4-FFF2-40B4-BE49-F238E27FC236}">
                <a16:creationId xmlns:a16="http://schemas.microsoft.com/office/drawing/2014/main" id="{E0EF46D9-AC8D-47DD-A91D-73F18574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3A7A5-306E-4E7D-9597-7CDA86EDB3F6}"/>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3566620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ullet and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3458" y="228805"/>
            <a:ext cx="11464413" cy="893534"/>
          </a:xfrm>
        </p:spPr>
        <p:txBody>
          <a:bodyPr>
            <a:normAutofit/>
          </a:bodyPr>
          <a:lstStyle>
            <a:lvl1pPr>
              <a:defRPr sz="2800" b="1" i="0">
                <a:solidFill>
                  <a:schemeClr val="accent1"/>
                </a:solidFill>
                <a:latin typeface="Century Gothic Bold" charset="0"/>
                <a:ea typeface="Century Gothic Bold" charset="0"/>
                <a:cs typeface="Century Gothic Bold" charset="0"/>
              </a:defRPr>
            </a:lvl1pPr>
          </a:lstStyle>
          <a:p>
            <a:r>
              <a:rPr lang="en-US" dirty="0"/>
              <a:t>Click to edit Master </a:t>
            </a:r>
            <a:br>
              <a:rPr lang="en-US" dirty="0"/>
            </a:br>
            <a:r>
              <a:rPr lang="en-US" dirty="0"/>
              <a:t>title style</a:t>
            </a:r>
          </a:p>
        </p:txBody>
      </p:sp>
      <p:pic>
        <p:nvPicPr>
          <p:cNvPr id="8" name="Picture 7"/>
          <p:cNvPicPr>
            <a:picLocks noChangeAspect="1"/>
          </p:cNvPicPr>
          <p:nvPr/>
        </p:nvPicPr>
        <p:blipFill>
          <a:blip r:embed="rId2"/>
          <a:stretch>
            <a:fillRect/>
          </a:stretch>
        </p:blipFill>
        <p:spPr>
          <a:xfrm>
            <a:off x="383459" y="6623669"/>
            <a:ext cx="11201400" cy="107770"/>
          </a:xfrm>
          <a:prstGeom prst="rect">
            <a:avLst/>
          </a:prstGeom>
        </p:spPr>
      </p:pic>
      <p:cxnSp>
        <p:nvCxnSpPr>
          <p:cNvPr id="14" name="Straight Connector 13"/>
          <p:cNvCxnSpPr/>
          <p:nvPr/>
        </p:nvCxnSpPr>
        <p:spPr>
          <a:xfrm>
            <a:off x="515067" y="1283109"/>
            <a:ext cx="8534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11513573" y="6553200"/>
            <a:ext cx="421929" cy="304800"/>
          </a:xfrm>
          <a:prstGeom prst="rect">
            <a:avLst/>
          </a:prstGeom>
        </p:spPr>
        <p:txBody>
          <a:bodyPr/>
          <a:lstStyle>
            <a:defPPr>
              <a:defRPr lang="en-US"/>
            </a:defPPr>
            <a:lvl1pPr marL="0" algn="ctr" defTabSz="914400" rtl="0" eaLnBrk="1" latinLnBrk="0" hangingPunct="1">
              <a:defRPr sz="900" b="1" i="0" kern="1200">
                <a:solidFill>
                  <a:schemeClr val="accent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D62275-A945-5F43-BB60-19F5DE854C5B}" type="slidenum">
              <a:rPr lang="en-US" b="1" i="0" smtClean="0">
                <a:latin typeface="Century Gothic Bold" charset="0"/>
                <a:ea typeface="Century Gothic Bold" charset="0"/>
                <a:cs typeface="Century Gothic Bold" charset="0"/>
              </a:rPr>
              <a:pPr/>
              <a:t>‹#›</a:t>
            </a:fld>
            <a:endParaRPr lang="en-US" b="1" i="0" dirty="0">
              <a:latin typeface="Century Gothic Bold" charset="0"/>
              <a:ea typeface="Century Gothic Bold" charset="0"/>
              <a:cs typeface="Century Gothic Bold" charset="0"/>
            </a:endParaRPr>
          </a:p>
        </p:txBody>
      </p:sp>
    </p:spTree>
    <p:extLst>
      <p:ext uri="{BB962C8B-B14F-4D97-AF65-F5344CB8AC3E}">
        <p14:creationId xmlns:p14="http://schemas.microsoft.com/office/powerpoint/2010/main" val="31209451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0C9C-1AC5-4A47-8835-5D004C56EB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3C65F8-87BE-4D44-A1E4-A9F4285A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49D906-9DE5-4BC7-BCA0-AC73D6E06507}"/>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5" name="Footer Placeholder 4">
            <a:extLst>
              <a:ext uri="{FF2B5EF4-FFF2-40B4-BE49-F238E27FC236}">
                <a16:creationId xmlns:a16="http://schemas.microsoft.com/office/drawing/2014/main" id="{0CC8EE27-9691-43D6-BF73-5B7C9CA8F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7A404-27AE-408F-BA3A-3455C0055FF6}"/>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379120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5D08-734B-4F85-9C26-5452D5C604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4F34F9-66A0-4964-A79A-E39ACC911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37E65-5ADD-475F-AB1C-20CF218586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0E3609-5451-4EE4-A488-E9FD730A4421}"/>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6" name="Footer Placeholder 5">
            <a:extLst>
              <a:ext uri="{FF2B5EF4-FFF2-40B4-BE49-F238E27FC236}">
                <a16:creationId xmlns:a16="http://schemas.microsoft.com/office/drawing/2014/main" id="{53C6D095-DC86-463F-B46E-316B02077D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A4569-CE3E-497F-81CD-B6B8C4639471}"/>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375689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3508-F80E-4D9A-95E0-45DDD3A13B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6A154-1D70-453F-9458-B5956358ED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13CA-7A75-4D00-BB4E-B8D0F7A3D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B069B-E15D-4FCA-99A5-6D2995F3B5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37FCF4-52C1-46C4-8E3F-5193102CC4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C90A09-C4C3-4217-B684-E8AB201CDA54}"/>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8" name="Footer Placeholder 7">
            <a:extLst>
              <a:ext uri="{FF2B5EF4-FFF2-40B4-BE49-F238E27FC236}">
                <a16:creationId xmlns:a16="http://schemas.microsoft.com/office/drawing/2014/main" id="{9CB7A34B-E58B-4074-9D43-D18397E078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4D103A-E0B0-470B-AFE7-632A5F4D8CDA}"/>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279924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DEA8-A882-4895-94FE-E379D0F2A5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F74B6E-C6DF-4988-8349-56721A281E63}"/>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4" name="Footer Placeholder 3">
            <a:extLst>
              <a:ext uri="{FF2B5EF4-FFF2-40B4-BE49-F238E27FC236}">
                <a16:creationId xmlns:a16="http://schemas.microsoft.com/office/drawing/2014/main" id="{8FCDE1D8-B41B-466C-AA85-0FC46909A5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512286-1314-4DEE-B37D-6AB4CE15CA21}"/>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2906824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C0B11-F6EC-4725-B11B-2F0535E6FC49}"/>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3" name="Footer Placeholder 2">
            <a:extLst>
              <a:ext uri="{FF2B5EF4-FFF2-40B4-BE49-F238E27FC236}">
                <a16:creationId xmlns:a16="http://schemas.microsoft.com/office/drawing/2014/main" id="{762C9BEB-F172-45B5-835C-42DE079BF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3C667-8A86-4839-A439-9D794D0AF47A}"/>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2268433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3E0A-2363-4C18-90D6-BAC68B958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9A0C9-B74D-436C-B18B-CA41F08ABA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658F04-51E4-49DF-9906-95EC0FBA7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38AC3-B282-4DEB-AED4-D4C88DE1949D}"/>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6" name="Footer Placeholder 5">
            <a:extLst>
              <a:ext uri="{FF2B5EF4-FFF2-40B4-BE49-F238E27FC236}">
                <a16:creationId xmlns:a16="http://schemas.microsoft.com/office/drawing/2014/main" id="{5AAA8E36-992F-4D80-99D4-ADE8E9E90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3833DA-0498-4D58-B53E-C20C29394536}"/>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2759609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41A27-D6C7-48E3-B9F8-3C98077DF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79FC5B-A427-490D-ADF9-9AAAD08332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13AF4B-394C-409A-8F41-3E2EC66E0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9C9A5-CC75-4C4B-96D6-F07DE553A1B0}"/>
              </a:ext>
            </a:extLst>
          </p:cNvPr>
          <p:cNvSpPr>
            <a:spLocks noGrp="1"/>
          </p:cNvSpPr>
          <p:nvPr>
            <p:ph type="dt" sz="half" idx="10"/>
          </p:nvPr>
        </p:nvSpPr>
        <p:spPr/>
        <p:txBody>
          <a:bodyPr/>
          <a:lstStyle/>
          <a:p>
            <a:fld id="{A29CA67F-D2C3-4843-AE5E-EFA080A768F5}" type="datetimeFigureOut">
              <a:rPr lang="en-US" smtClean="0"/>
              <a:t>8/30/2021</a:t>
            </a:fld>
            <a:endParaRPr lang="en-US"/>
          </a:p>
        </p:txBody>
      </p:sp>
      <p:sp>
        <p:nvSpPr>
          <p:cNvPr id="6" name="Footer Placeholder 5">
            <a:extLst>
              <a:ext uri="{FF2B5EF4-FFF2-40B4-BE49-F238E27FC236}">
                <a16:creationId xmlns:a16="http://schemas.microsoft.com/office/drawing/2014/main" id="{EBAC3651-E73F-41B2-82D0-0A9A43697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17FC67-DD60-4AFC-B623-542C08175322}"/>
              </a:ext>
            </a:extLst>
          </p:cNvPr>
          <p:cNvSpPr>
            <a:spLocks noGrp="1"/>
          </p:cNvSpPr>
          <p:nvPr>
            <p:ph type="sldNum" sz="quarter" idx="12"/>
          </p:nvPr>
        </p:nvSpPr>
        <p:spPr/>
        <p:txBody>
          <a:bodyPr/>
          <a:lstStyle/>
          <a:p>
            <a:fld id="{FC5375E1-0D8F-420C-9023-028132F1252B}" type="slidenum">
              <a:rPr lang="en-US" smtClean="0"/>
              <a:t>‹#›</a:t>
            </a:fld>
            <a:endParaRPr lang="en-US"/>
          </a:p>
        </p:txBody>
      </p:sp>
    </p:spTree>
    <p:extLst>
      <p:ext uri="{BB962C8B-B14F-4D97-AF65-F5344CB8AC3E}">
        <p14:creationId xmlns:p14="http://schemas.microsoft.com/office/powerpoint/2010/main" val="2993918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36C653-AD0D-4FA0-948D-6D5CCC24E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79B047-CCB3-4A17-9F91-B9A5A132F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AE94F-8AEB-4F61-9B86-CDFE5435A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CA67F-D2C3-4843-AE5E-EFA080A768F5}" type="datetimeFigureOut">
              <a:rPr lang="en-US" smtClean="0"/>
              <a:t>8/30/2021</a:t>
            </a:fld>
            <a:endParaRPr lang="en-US"/>
          </a:p>
        </p:txBody>
      </p:sp>
      <p:sp>
        <p:nvSpPr>
          <p:cNvPr id="5" name="Footer Placeholder 4">
            <a:extLst>
              <a:ext uri="{FF2B5EF4-FFF2-40B4-BE49-F238E27FC236}">
                <a16:creationId xmlns:a16="http://schemas.microsoft.com/office/drawing/2014/main" id="{6EFBD681-DECD-4132-B314-EBDD5EDC9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2E0200-A656-4C6C-9922-463E2EE6F8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375E1-0D8F-420C-9023-028132F1252B}" type="slidenum">
              <a:rPr lang="en-US" smtClean="0"/>
              <a:t>‹#›</a:t>
            </a:fld>
            <a:endParaRPr lang="en-US"/>
          </a:p>
        </p:txBody>
      </p:sp>
    </p:spTree>
    <p:extLst>
      <p:ext uri="{BB962C8B-B14F-4D97-AF65-F5344CB8AC3E}">
        <p14:creationId xmlns:p14="http://schemas.microsoft.com/office/powerpoint/2010/main" val="349092196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2" r:id="rId4"/>
    <p:sldLayoutId id="2147483653" r:id="rId5"/>
    <p:sldLayoutId id="2147483799"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90BA8D-124D-4232-A7D9-8EC60A10E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29F61E-04D0-415E-A811-58FFE0B14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42974-BA05-4992-8011-B00800A6F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5FDEE-0E99-4F2B-8FFF-5E563C9184F7}" type="datetimeFigureOut">
              <a:rPr lang="en-US" smtClean="0"/>
              <a:t>8/30/2021</a:t>
            </a:fld>
            <a:endParaRPr lang="en-US"/>
          </a:p>
        </p:txBody>
      </p:sp>
      <p:sp>
        <p:nvSpPr>
          <p:cNvPr id="5" name="Footer Placeholder 4">
            <a:extLst>
              <a:ext uri="{FF2B5EF4-FFF2-40B4-BE49-F238E27FC236}">
                <a16:creationId xmlns:a16="http://schemas.microsoft.com/office/drawing/2014/main" id="{49975312-98CF-4BC3-BABE-C18F6C4A2B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43509A-BBD9-4C76-BAFE-C16E88111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37FF9-76E4-4350-A001-7EF4E5BF6D4E}" type="slidenum">
              <a:rPr lang="en-US" smtClean="0"/>
              <a:t>‹#›</a:t>
            </a:fld>
            <a:endParaRPr lang="en-US"/>
          </a:p>
        </p:txBody>
      </p:sp>
    </p:spTree>
    <p:extLst>
      <p:ext uri="{BB962C8B-B14F-4D97-AF65-F5344CB8AC3E}">
        <p14:creationId xmlns:p14="http://schemas.microsoft.com/office/powerpoint/2010/main" val="2643727174"/>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5" r:id="rId1"/>
    <p:sldLayoutId id="2147483797" r:id="rId2"/>
    <p:sldLayoutId id="2147483764" r:id="rId3"/>
    <p:sldLayoutId id="2147483753" r:id="rId4"/>
  </p:sldLayoutIdLst>
  <p:hf hdr="0"/>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Century Gothic Bold" charset="0"/>
              </a:defRPr>
            </a:lvl1pPr>
          </a:lstStyle>
          <a:p>
            <a:fld id="{1FE65042-E359-7A47-B515-A48F97E00712}" type="slidenum">
              <a:rPr lang="en-US" smtClean="0"/>
              <a:pPr/>
              <a:t>‹#›</a:t>
            </a:fld>
            <a:endParaRPr lang="en-US" dirty="0"/>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88" r:id="rId1"/>
    <p:sldLayoutId id="214748373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i="0" kern="1200">
          <a:solidFill>
            <a:schemeClr val="tx1"/>
          </a:solidFill>
          <a:latin typeface="Century Gothic Bold" charset="0"/>
          <a:ea typeface="Century Gothic Bold" charset="0"/>
          <a:cs typeface="Century Gothic Bold" charset="0"/>
        </a:defRPr>
      </a:lvl1pPr>
    </p:titleStyle>
    <p:bodyStyle>
      <a:lvl1pPr marL="0" indent="0" algn="l" defTabSz="914400" rtl="0" eaLnBrk="1" latinLnBrk="0" hangingPunct="1">
        <a:lnSpc>
          <a:spcPct val="90000"/>
        </a:lnSpc>
        <a:spcBef>
          <a:spcPts val="1000"/>
        </a:spcBef>
        <a:buFontTx/>
        <a:buNone/>
        <a:defRPr sz="2800" b="0" i="0" kern="1200" baseline="0">
          <a:solidFill>
            <a:schemeClr val="tx1"/>
          </a:solidFill>
          <a:latin typeface="Century Gothic" charset="0"/>
          <a:ea typeface="Century Gothic Bold" charset="0"/>
          <a:cs typeface="Century Gothic Bold" charset="0"/>
        </a:defRPr>
      </a:lvl1pPr>
      <a:lvl2pPr marL="457200" indent="0" algn="l" defTabSz="914400" rtl="0" eaLnBrk="1" latinLnBrk="0" hangingPunct="1">
        <a:lnSpc>
          <a:spcPct val="90000"/>
        </a:lnSpc>
        <a:spcBef>
          <a:spcPts val="500"/>
        </a:spcBef>
        <a:buFontTx/>
        <a:buNone/>
        <a:defRPr sz="2400" b="0" i="0" kern="1200" baseline="0">
          <a:solidFill>
            <a:schemeClr val="tx1"/>
          </a:solidFill>
          <a:latin typeface="Century Gothic" charset="0"/>
          <a:ea typeface="Century Gothic Bold" charset="0"/>
          <a:cs typeface="Century Gothic Bold" charset="0"/>
        </a:defRPr>
      </a:lvl2pPr>
      <a:lvl3pPr marL="914400" indent="0" algn="l" defTabSz="914400" rtl="0" eaLnBrk="1" latinLnBrk="0" hangingPunct="1">
        <a:lnSpc>
          <a:spcPct val="90000"/>
        </a:lnSpc>
        <a:spcBef>
          <a:spcPts val="500"/>
        </a:spcBef>
        <a:buFontTx/>
        <a:buNone/>
        <a:defRPr sz="2000" b="0" i="0" kern="1200" baseline="0">
          <a:solidFill>
            <a:schemeClr val="tx1"/>
          </a:solidFill>
          <a:latin typeface="Century Gothic" charset="0"/>
          <a:ea typeface="Century Gothic Bold" charset="0"/>
          <a:cs typeface="Century Gothic Bold" charset="0"/>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Century Gothic" charset="0"/>
          <a:ea typeface="Century Gothic Bold" charset="0"/>
          <a:cs typeface="Century Gothic Bold" charset="0"/>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Century Gothic" charset="0"/>
          <a:ea typeface="Century Gothic Bold" charset="0"/>
          <a:cs typeface="Century Gothic 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FF5462-F3F4-4EAB-8903-0FBB0C30B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70" y="4160717"/>
            <a:ext cx="5890683" cy="2032285"/>
          </a:xfrm>
          <a:prstGeom prst="rect">
            <a:avLst/>
          </a:prstGeom>
        </p:spPr>
      </p:pic>
      <p:sp>
        <p:nvSpPr>
          <p:cNvPr id="25" name="Freeform: Shape 20">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D2BB53-D328-4A6B-8BB9-D08E0300C601}"/>
              </a:ext>
            </a:extLst>
          </p:cNvPr>
          <p:cNvSpPr>
            <a:spLocks noGrp="1"/>
          </p:cNvSpPr>
          <p:nvPr>
            <p:ph type="ctrTitle"/>
          </p:nvPr>
        </p:nvSpPr>
        <p:spPr>
          <a:xfrm>
            <a:off x="214313" y="371475"/>
            <a:ext cx="4222515" cy="4613993"/>
          </a:xfrm>
        </p:spPr>
        <p:txBody>
          <a:bodyPr anchor="b">
            <a:noAutofit/>
          </a:bodyPr>
          <a:lstStyle/>
          <a:p>
            <a:pPr algn="l"/>
            <a:r>
              <a:rPr lang="en-US" sz="8000" b="1" dirty="0"/>
              <a:t>Employee Retention Strategies</a:t>
            </a:r>
            <a:br>
              <a:rPr lang="en-US" sz="4400" b="1" dirty="0"/>
            </a:br>
            <a:r>
              <a:rPr lang="en-US" sz="4400" b="1" dirty="0"/>
              <a:t>         </a:t>
            </a:r>
            <a:br>
              <a:rPr lang="en-US" sz="4400" b="1" dirty="0"/>
            </a:br>
            <a:endParaRPr lang="en-US" sz="4400" b="1" dirty="0"/>
          </a:p>
        </p:txBody>
      </p:sp>
      <p:sp>
        <p:nvSpPr>
          <p:cNvPr id="8" name="TextBox 7">
            <a:extLst>
              <a:ext uri="{FF2B5EF4-FFF2-40B4-BE49-F238E27FC236}">
                <a16:creationId xmlns:a16="http://schemas.microsoft.com/office/drawing/2014/main" id="{E6AAAAC9-ED32-42C2-B755-D0D5B33E1FC7}"/>
              </a:ext>
            </a:extLst>
          </p:cNvPr>
          <p:cNvSpPr txBox="1"/>
          <p:nvPr/>
        </p:nvSpPr>
        <p:spPr>
          <a:xfrm>
            <a:off x="477307" y="5519448"/>
            <a:ext cx="27331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dirty="0">
                <a:solidFill>
                  <a:prstClr val="white"/>
                </a:solidFill>
                <a:latin typeface="Calibri" panose="020F0502020204030204"/>
              </a:rPr>
              <a:t>August 31, 2021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picture containing grass, outdoor, mountain, sky&#10;&#10;Description automatically generated">
            <a:extLst>
              <a:ext uri="{FF2B5EF4-FFF2-40B4-BE49-F238E27FC236}">
                <a16:creationId xmlns:a16="http://schemas.microsoft.com/office/drawing/2014/main" id="{B8E1FDA4-A8D1-4E3F-BA61-711FB6A75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249" y="1027945"/>
            <a:ext cx="5182724" cy="2290934"/>
          </a:xfrm>
          <a:prstGeom prst="rect">
            <a:avLst/>
          </a:prstGeom>
        </p:spPr>
      </p:pic>
    </p:spTree>
    <p:extLst>
      <p:ext uri="{BB962C8B-B14F-4D97-AF65-F5344CB8AC3E}">
        <p14:creationId xmlns:p14="http://schemas.microsoft.com/office/powerpoint/2010/main" val="2223322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81200" y="3048000"/>
            <a:ext cx="7239000" cy="533400"/>
          </a:xfrm>
        </p:spPr>
        <p:txBody>
          <a:bodyPr/>
          <a:lstStyle/>
          <a:p>
            <a:r>
              <a:rPr lang="en-US" sz="4200" dirty="0">
                <a:latin typeface="Arial" charset="0"/>
                <a:cs typeface="Arial" charset="0"/>
              </a:rPr>
              <a:t>1 in 4 Americans are not able to pay all of their current month’s bills in full*</a:t>
            </a:r>
            <a:br>
              <a:rPr lang="en-US" dirty="0">
                <a:latin typeface="Arial" charset="0"/>
                <a:cs typeface="Arial" charset="0"/>
              </a:rPr>
            </a:br>
            <a:endParaRPr lang="en-US" dirty="0"/>
          </a:p>
        </p:txBody>
      </p:sp>
      <p:sp>
        <p:nvSpPr>
          <p:cNvPr id="16386" name="Slide Number Placeholder 4"/>
          <p:cNvSpPr>
            <a:spLocks noGrp="1"/>
          </p:cNvSpPr>
          <p:nvPr>
            <p:ph type="sldNum" sz="quarter" idx="10"/>
          </p:nvPr>
        </p:nvSpPr>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9EFDE68E-47A5-7C40-BD64-01585E7C390F}" type="slidenum">
              <a:rPr lang="en-US" smtClean="0"/>
              <a:pPr/>
              <a:t>10</a:t>
            </a:fld>
            <a:endParaRPr lang="en-US" dirty="0"/>
          </a:p>
        </p:txBody>
      </p:sp>
      <p:sp>
        <p:nvSpPr>
          <p:cNvPr id="2" name="TextBox 1"/>
          <p:cNvSpPr txBox="1"/>
          <p:nvPr/>
        </p:nvSpPr>
        <p:spPr>
          <a:xfrm>
            <a:off x="1981200" y="6096000"/>
            <a:ext cx="6477000" cy="338554"/>
          </a:xfrm>
          <a:prstGeom prst="rect">
            <a:avLst/>
          </a:prstGeom>
          <a:noFill/>
        </p:spPr>
        <p:txBody>
          <a:bodyPr wrap="square" rtlCol="0">
            <a:spAutoFit/>
          </a:bodyPr>
          <a:lstStyle/>
          <a:p>
            <a:r>
              <a:rPr lang="en-US" sz="800" dirty="0"/>
              <a:t>* “Report on the Economic Well-Being of U.S. Households in 2016,” the U.S. Federal Reserve System Board of Governors, May 2017, </a:t>
            </a:r>
            <a:r>
              <a:rPr lang="en-US" sz="800" dirty="0" err="1"/>
              <a:t>federalreserve.gov</a:t>
            </a:r>
            <a:r>
              <a:rPr lang="en-US" sz="800" dirty="0"/>
              <a:t>/publications/files/2016-report-economic-well-being-us-households-201705.pdf</a:t>
            </a:r>
          </a:p>
        </p:txBody>
      </p:sp>
      <p:sp>
        <p:nvSpPr>
          <p:cNvPr id="9" name="Title 1"/>
          <p:cNvSpPr txBox="1">
            <a:spLocks/>
          </p:cNvSpPr>
          <p:nvPr/>
        </p:nvSpPr>
        <p:spPr bwMode="auto">
          <a:xfrm>
            <a:off x="1900881" y="431800"/>
            <a:ext cx="4572000" cy="533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0" i="0" kern="1200">
                <a:solidFill>
                  <a:srgbClr val="125DAB"/>
                </a:solidFill>
                <a:latin typeface="Arial"/>
                <a:ea typeface="ＭＳ Ｐゴシック" charset="0"/>
                <a:cs typeface="Arial"/>
              </a:defRPr>
            </a:lvl1pPr>
            <a:lvl2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a:lstStyle>
          <a:p>
            <a:r>
              <a:rPr lang="en-US" sz="3600" dirty="0">
                <a:latin typeface="Arial" charset="0"/>
                <a:cs typeface="Arial" charset="0"/>
              </a:rPr>
              <a:t>The Current Reality</a:t>
            </a:r>
          </a:p>
        </p:txBody>
      </p:sp>
    </p:spTree>
    <p:extLst>
      <p:ext uri="{BB962C8B-B14F-4D97-AF65-F5344CB8AC3E}">
        <p14:creationId xmlns:p14="http://schemas.microsoft.com/office/powerpoint/2010/main" val="337839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385" name="Title 1"/>
          <p:cNvSpPr>
            <a:spLocks noGrp="1"/>
          </p:cNvSpPr>
          <p:nvPr>
            <p:ph type="ctrTitle"/>
          </p:nvPr>
        </p:nvSpPr>
        <p:spPr bwMode="auto">
          <a:xfrm>
            <a:off x="1981200" y="457200"/>
            <a:ext cx="81534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a:latin typeface="Arial" charset="0"/>
                <a:cs typeface="Arial" charset="0"/>
              </a:rPr>
              <a:t>Short Term </a:t>
            </a:r>
            <a:br>
              <a:rPr lang="en-US" sz="3600" dirty="0">
                <a:latin typeface="Arial" charset="0"/>
                <a:cs typeface="Arial" charset="0"/>
              </a:rPr>
            </a:br>
            <a:r>
              <a:rPr lang="en-US" sz="3600" dirty="0">
                <a:latin typeface="Arial" charset="0"/>
                <a:cs typeface="Arial" charset="0"/>
              </a:rPr>
              <a:t>Disability Insurance</a:t>
            </a:r>
          </a:p>
        </p:txBody>
      </p:sp>
      <p:sp>
        <p:nvSpPr>
          <p:cNvPr id="1638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9EFDE68E-47A5-7C40-BD64-01585E7C390F}" type="slidenum">
              <a:rPr lang="en-US" smtClean="0">
                <a:solidFill>
                  <a:srgbClr val="125DAB"/>
                </a:solidFill>
                <a:cs typeface="Arial" charset="0"/>
              </a:rPr>
              <a:pPr fontAlgn="base">
                <a:spcBef>
                  <a:spcPct val="0"/>
                </a:spcBef>
                <a:spcAft>
                  <a:spcPct val="0"/>
                </a:spcAft>
              </a:pPr>
              <a:t>11</a:t>
            </a:fld>
            <a:endParaRPr lang="en-US" dirty="0">
              <a:solidFill>
                <a:srgbClr val="125DAB"/>
              </a:solidFill>
              <a:cs typeface="Arial" charset="0"/>
            </a:endParaRPr>
          </a:p>
        </p:txBody>
      </p:sp>
      <p:sp>
        <p:nvSpPr>
          <p:cNvPr id="16389" name="Content Placeholder 3"/>
          <p:cNvSpPr>
            <a:spLocks noGrp="1"/>
          </p:cNvSpPr>
          <p:nvPr>
            <p:ph idx="1"/>
          </p:nvPr>
        </p:nvSpPr>
        <p:spPr bwMode="auto">
          <a:xfrm>
            <a:off x="1981200" y="1981200"/>
            <a:ext cx="4114800" cy="3581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a:t>Weekly benefits</a:t>
            </a:r>
          </a:p>
          <a:p>
            <a:r>
              <a:rPr lang="en-US" sz="2000" dirty="0"/>
              <a:t>Reasonable Accommodation Expense Benefit</a:t>
            </a:r>
          </a:p>
          <a:p>
            <a:r>
              <a:rPr lang="en-US" sz="2000" dirty="0"/>
              <a:t>Return-to-Work Incentives</a:t>
            </a:r>
          </a:p>
          <a:p>
            <a:r>
              <a:rPr lang="en-US" sz="2000" dirty="0"/>
              <a:t>No pre-existing condition exclusions for coverage amounts under $2,500 per week</a:t>
            </a:r>
          </a:p>
          <a:p>
            <a:pPr marL="0" indent="0">
              <a:buNone/>
            </a:pPr>
            <a:endParaRPr lang="en-US" b="1" dirty="0"/>
          </a:p>
          <a:p>
            <a:pPr marL="0" indent="0">
              <a:buNone/>
            </a:pPr>
            <a:endParaRPr lang="en-US" dirty="0">
              <a:latin typeface="Arial" charset="0"/>
              <a:cs typeface="Arial" charset="0"/>
            </a:endParaRPr>
          </a:p>
          <a:p>
            <a:pPr>
              <a:buFont typeface="Arial" charset="0"/>
              <a:buChar char="•"/>
            </a:pPr>
            <a:endParaRPr lang="en-US" dirty="0">
              <a:latin typeface="Arial" charset="0"/>
              <a:cs typeface="Arial"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7" name="Title 1"/>
          <p:cNvSpPr txBox="1">
            <a:spLocks/>
          </p:cNvSpPr>
          <p:nvPr/>
        </p:nvSpPr>
        <p:spPr bwMode="auto">
          <a:xfrm>
            <a:off x="2133600" y="609600"/>
            <a:ext cx="8153400" cy="533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0" i="0" kern="1200">
                <a:solidFill>
                  <a:srgbClr val="125DAB"/>
                </a:solidFill>
                <a:latin typeface="Arial"/>
                <a:ea typeface="ＭＳ Ｐゴシック" charset="0"/>
                <a:cs typeface="Arial"/>
              </a:defRPr>
            </a:lvl1pPr>
            <a:lvl2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a:lstStyle>
          <a:p>
            <a:r>
              <a:rPr lang="en-US" sz="3600">
                <a:latin typeface="Arial" charset="0"/>
                <a:cs typeface="Arial" charset="0"/>
              </a:rPr>
              <a:t>Short Term </a:t>
            </a:r>
            <a:br>
              <a:rPr lang="en-US" sz="3600">
                <a:latin typeface="Arial" charset="0"/>
                <a:cs typeface="Arial" charset="0"/>
              </a:rPr>
            </a:br>
            <a:r>
              <a:rPr lang="en-US" sz="3600">
                <a:latin typeface="Arial" charset="0"/>
                <a:cs typeface="Arial" charset="0"/>
              </a:rPr>
              <a:t>Disability Insurance</a:t>
            </a:r>
            <a:endParaRPr lang="en-US" sz="3600" dirty="0">
              <a:latin typeface="Arial" charset="0"/>
              <a:cs typeface="Arial" charset="0"/>
            </a:endParaRPr>
          </a:p>
        </p:txBody>
      </p:sp>
      <p:sp>
        <p:nvSpPr>
          <p:cNvPr id="8" name="Content Placeholder 3"/>
          <p:cNvSpPr txBox="1">
            <a:spLocks/>
          </p:cNvSpPr>
          <p:nvPr/>
        </p:nvSpPr>
        <p:spPr bwMode="auto">
          <a:xfrm>
            <a:off x="2133600" y="2133600"/>
            <a:ext cx="4114800" cy="3581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3363" indent="-233363" algn="l" rtl="0" eaLnBrk="1" fontAlgn="base" hangingPunct="1">
              <a:lnSpc>
                <a:spcPct val="100000"/>
              </a:lnSpc>
              <a:spcBef>
                <a:spcPct val="20000"/>
              </a:spcBef>
              <a:spcAft>
                <a:spcPts val="300"/>
              </a:spcAft>
              <a:buFont typeface="Arial" pitchFamily="34" charset="0"/>
              <a:buChar char="•"/>
              <a:defRPr sz="2200" kern="1200">
                <a:solidFill>
                  <a:srgbClr val="000000"/>
                </a:solidFill>
                <a:latin typeface="Arial" pitchFamily="34" charset="0"/>
                <a:ea typeface="ＭＳ Ｐゴシック" charset="0"/>
                <a:cs typeface="Arial" pitchFamily="34" charset="0"/>
              </a:defRPr>
            </a:lvl1pPr>
            <a:lvl2pPr marL="690563" indent="-233363" algn="l" rtl="0" eaLnBrk="1" fontAlgn="base" hangingPunct="1">
              <a:lnSpc>
                <a:spcPct val="100000"/>
              </a:lnSpc>
              <a:spcBef>
                <a:spcPct val="20000"/>
              </a:spcBef>
              <a:spcAft>
                <a:spcPts val="400"/>
              </a:spcAft>
              <a:buFont typeface="Arial" pitchFamily="34" charset="0"/>
              <a:buChar char="•"/>
              <a:defRPr sz="1800" kern="1200" baseline="0">
                <a:solidFill>
                  <a:srgbClr val="000000"/>
                </a:solidFill>
                <a:latin typeface="Arial" pitchFamily="34" charset="0"/>
                <a:ea typeface="ＭＳ Ｐゴシック" charset="0"/>
                <a:cs typeface="Arial" pitchFamily="34" charset="0"/>
              </a:defRPr>
            </a:lvl2pPr>
            <a:lvl3pPr marL="1143000" indent="-228600" algn="l" rtl="0" eaLnBrk="1" fontAlgn="base" hangingPunct="1">
              <a:lnSpc>
                <a:spcPct val="100000"/>
              </a:lnSpc>
              <a:spcBef>
                <a:spcPct val="20000"/>
              </a:spcBef>
              <a:spcAft>
                <a:spcPts val="300"/>
              </a:spcAft>
              <a:buFont typeface="Arial" pitchFamily="34" charset="0"/>
              <a:buChar char="–"/>
              <a:defRPr sz="1600" kern="1200">
                <a:solidFill>
                  <a:srgbClr val="000000"/>
                </a:solidFill>
                <a:latin typeface="Arial" pitchFamily="34" charset="0"/>
                <a:ea typeface="ＭＳ Ｐゴシック" charset="0"/>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Weekly benefits</a:t>
            </a:r>
          </a:p>
          <a:p>
            <a:r>
              <a:rPr lang="en-US" sz="2000"/>
              <a:t>Reasonable Accommodation Expense Benefit</a:t>
            </a:r>
          </a:p>
          <a:p>
            <a:r>
              <a:rPr lang="en-US" sz="2000"/>
              <a:t>Return-to-Work Incentives</a:t>
            </a:r>
          </a:p>
          <a:p>
            <a:r>
              <a:rPr lang="en-US" sz="2000"/>
              <a:t>No pre-existing condition exclusions for coverage amounts under $2,500 per week</a:t>
            </a:r>
          </a:p>
          <a:p>
            <a:pPr marL="0" indent="0">
              <a:buFont typeface="Arial" pitchFamily="34" charset="0"/>
              <a:buNone/>
            </a:pPr>
            <a:endParaRPr lang="en-US" sz="2200" b="1"/>
          </a:p>
          <a:p>
            <a:pPr marL="0" indent="0">
              <a:buFont typeface="Arial" pitchFamily="34" charset="0"/>
              <a:buNone/>
            </a:pPr>
            <a:endParaRPr lang="en-US" sz="2200">
              <a:latin typeface="Arial" charset="0"/>
              <a:cs typeface="Arial" charset="0"/>
            </a:endParaRPr>
          </a:p>
          <a:p>
            <a:pPr>
              <a:buFont typeface="Arial" charset="0"/>
              <a:buChar char="•"/>
            </a:pPr>
            <a:endParaRPr lang="en-US" sz="2200" dirty="0">
              <a:latin typeface="Arial" charset="0"/>
              <a:cs typeface="Arial" charset="0"/>
            </a:endParaRPr>
          </a:p>
        </p:txBody>
      </p:sp>
    </p:spTree>
    <p:extLst>
      <p:ext uri="{BB962C8B-B14F-4D97-AF65-F5344CB8AC3E}">
        <p14:creationId xmlns:p14="http://schemas.microsoft.com/office/powerpoint/2010/main" val="9004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385" name="Title 1"/>
          <p:cNvSpPr>
            <a:spLocks noGrp="1"/>
          </p:cNvSpPr>
          <p:nvPr>
            <p:ph type="ctrTitle"/>
          </p:nvPr>
        </p:nvSpPr>
        <p:spPr bwMode="auto">
          <a:xfrm>
            <a:off x="1981200" y="457200"/>
            <a:ext cx="81534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latin typeface="Arial" charset="0"/>
                <a:cs typeface="Arial" charset="0"/>
              </a:rPr>
              <a:t>Long Term </a:t>
            </a:r>
            <a:br>
              <a:rPr lang="en-US" dirty="0">
                <a:latin typeface="Arial" charset="0"/>
                <a:cs typeface="Arial" charset="0"/>
              </a:rPr>
            </a:br>
            <a:r>
              <a:rPr lang="en-US" dirty="0">
                <a:latin typeface="Arial" charset="0"/>
                <a:cs typeface="Arial" charset="0"/>
              </a:rPr>
              <a:t>Disability Insurance</a:t>
            </a:r>
            <a:endParaRPr lang="en-US" sz="3600" dirty="0">
              <a:latin typeface="Arial" charset="0"/>
              <a:cs typeface="Arial" charset="0"/>
            </a:endParaRPr>
          </a:p>
        </p:txBody>
      </p:sp>
      <p:sp>
        <p:nvSpPr>
          <p:cNvPr id="1638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9EFDE68E-47A5-7C40-BD64-01585E7C390F}" type="slidenum">
              <a:rPr lang="en-US" smtClean="0">
                <a:solidFill>
                  <a:srgbClr val="125DAB"/>
                </a:solidFill>
                <a:cs typeface="Arial" charset="0"/>
              </a:rPr>
              <a:pPr fontAlgn="base">
                <a:spcBef>
                  <a:spcPct val="0"/>
                </a:spcBef>
                <a:spcAft>
                  <a:spcPct val="0"/>
                </a:spcAft>
              </a:pPr>
              <a:t>12</a:t>
            </a:fld>
            <a:endParaRPr lang="en-US" dirty="0">
              <a:solidFill>
                <a:srgbClr val="125DAB"/>
              </a:solidFill>
              <a:cs typeface="Arial" charset="0"/>
            </a:endParaRPr>
          </a:p>
        </p:txBody>
      </p:sp>
      <p:sp>
        <p:nvSpPr>
          <p:cNvPr id="16389" name="Content Placeholder 3"/>
          <p:cNvSpPr>
            <a:spLocks noGrp="1"/>
          </p:cNvSpPr>
          <p:nvPr>
            <p:ph idx="1"/>
          </p:nvPr>
        </p:nvSpPr>
        <p:spPr bwMode="auto">
          <a:xfrm>
            <a:off x="1981200" y="1828800"/>
            <a:ext cx="4648200" cy="3733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a:t>Monthly benefits</a:t>
            </a:r>
          </a:p>
          <a:p>
            <a:r>
              <a:rPr lang="en-US" sz="2000" dirty="0"/>
              <a:t>Employee Assistance Program</a:t>
            </a:r>
            <a:r>
              <a:rPr lang="en-US" sz="2000" baseline="30000" dirty="0"/>
              <a:t>*</a:t>
            </a:r>
          </a:p>
          <a:p>
            <a:r>
              <a:rPr lang="en-US" sz="2000" dirty="0"/>
              <a:t>Return-to-Work Incentives</a:t>
            </a:r>
          </a:p>
          <a:p>
            <a:r>
              <a:rPr lang="en-US" sz="2000" dirty="0"/>
              <a:t>Enhanced product option </a:t>
            </a:r>
          </a:p>
          <a:p>
            <a:r>
              <a:rPr lang="en-US" sz="2000" dirty="0"/>
              <a:t>Optional Lifetime Security Benefit</a:t>
            </a:r>
          </a:p>
          <a:p>
            <a:r>
              <a:rPr lang="en-US" sz="2000" dirty="0"/>
              <a:t>Optional Assisted Living Benefit</a:t>
            </a:r>
          </a:p>
        </p:txBody>
      </p:sp>
      <p:sp>
        <p:nvSpPr>
          <p:cNvPr id="5" name="TextBox 4"/>
          <p:cNvSpPr txBox="1"/>
          <p:nvPr/>
        </p:nvSpPr>
        <p:spPr>
          <a:xfrm>
            <a:off x="1981200" y="6335828"/>
            <a:ext cx="7162800" cy="543739"/>
          </a:xfrm>
          <a:prstGeom prst="rect">
            <a:avLst/>
          </a:prstGeom>
          <a:noFill/>
        </p:spPr>
        <p:txBody>
          <a:bodyPr wrap="square" rtlCol="0">
            <a:spAutoFit/>
          </a:bodyPr>
          <a:lstStyle/>
          <a:p>
            <a:r>
              <a:rPr lang="en-US" sz="800" baseline="30000" dirty="0">
                <a:solidFill>
                  <a:prstClr val="black"/>
                </a:solidFill>
              </a:rPr>
              <a:t>* </a:t>
            </a:r>
            <a:r>
              <a:rPr lang="en-US" sz="800" dirty="0">
                <a:solidFill>
                  <a:prstClr val="black"/>
                </a:solidFill>
              </a:rPr>
              <a:t>EAP is provided through an arrangement with a service provider that is </a:t>
            </a:r>
            <a:br>
              <a:rPr lang="en-US" sz="800" dirty="0">
                <a:solidFill>
                  <a:prstClr val="black"/>
                </a:solidFill>
              </a:rPr>
            </a:br>
            <a:r>
              <a:rPr lang="en-US" sz="800" dirty="0">
                <a:solidFill>
                  <a:prstClr val="black"/>
                </a:solidFill>
              </a:rPr>
              <a:t>  not affiliated with The Standard.</a:t>
            </a:r>
            <a:r>
              <a:rPr lang="en-US" sz="800" baseline="30000" dirty="0">
                <a:solidFill>
                  <a:prstClr val="black"/>
                </a:solidFill>
              </a:rPr>
              <a:t> </a:t>
            </a:r>
          </a:p>
          <a:p>
            <a:endParaRPr lang="en-US" sz="1000" baseline="30000" dirty="0">
              <a:solidFill>
                <a:prstClr val="black"/>
              </a:solidFill>
            </a:endParaRPr>
          </a:p>
          <a:p>
            <a:endParaRPr lang="en-US" sz="1000" baseline="30000" dirty="0">
              <a:solidFill>
                <a:prstClr val="black"/>
              </a:solidFill>
            </a:endParaRPr>
          </a:p>
        </p:txBody>
      </p:sp>
    </p:spTree>
    <p:extLst>
      <p:ext uri="{BB962C8B-B14F-4D97-AF65-F5344CB8AC3E}">
        <p14:creationId xmlns:p14="http://schemas.microsoft.com/office/powerpoint/2010/main" val="42438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AE5329-184E-4F3A-9902-74D2C866A642}"/>
              </a:ext>
            </a:extLst>
          </p:cNvPr>
          <p:cNvSpPr>
            <a:spLocks noGrp="1"/>
          </p:cNvSpPr>
          <p:nvPr>
            <p:ph idx="1"/>
          </p:nvPr>
        </p:nvSpPr>
        <p:spPr/>
        <p:txBody>
          <a:bodyPr/>
          <a:lstStyle/>
          <a:p>
            <a:r>
              <a:rPr lang="en-US" dirty="0"/>
              <a:t>Available with 7 or more lives on employer paid basis</a:t>
            </a:r>
          </a:p>
          <a:p>
            <a:r>
              <a:rPr lang="en-US" dirty="0"/>
              <a:t>Individual Disability Insurance contracts on a group platform</a:t>
            </a:r>
          </a:p>
          <a:p>
            <a:r>
              <a:rPr lang="en-US" dirty="0"/>
              <a:t>Combats reverse discrimination for higher earners</a:t>
            </a:r>
          </a:p>
          <a:p>
            <a:r>
              <a:rPr lang="en-US" dirty="0"/>
              <a:t>Fully portable at same pricing, annual salary increase allowed</a:t>
            </a:r>
          </a:p>
          <a:p>
            <a:r>
              <a:rPr lang="en-US" dirty="0"/>
              <a:t>Combined claims intake for Group LTD and GSI</a:t>
            </a:r>
          </a:p>
          <a:p>
            <a:endParaRPr lang="en-US" dirty="0"/>
          </a:p>
          <a:p>
            <a:endParaRPr lang="en-US" dirty="0"/>
          </a:p>
        </p:txBody>
      </p:sp>
      <p:sp>
        <p:nvSpPr>
          <p:cNvPr id="3" name="Title 2">
            <a:extLst>
              <a:ext uri="{FF2B5EF4-FFF2-40B4-BE49-F238E27FC236}">
                <a16:creationId xmlns:a16="http://schemas.microsoft.com/office/drawing/2014/main" id="{345C3481-CDC5-4C8A-9EE5-26B4D58CDED9}"/>
              </a:ext>
            </a:extLst>
          </p:cNvPr>
          <p:cNvSpPr>
            <a:spLocks noGrp="1"/>
          </p:cNvSpPr>
          <p:nvPr>
            <p:ph type="ctrTitle"/>
          </p:nvPr>
        </p:nvSpPr>
        <p:spPr/>
        <p:txBody>
          <a:bodyPr/>
          <a:lstStyle/>
          <a:p>
            <a:r>
              <a:rPr lang="en-US" dirty="0"/>
              <a:t>Guarantee Standard Issue (GSI) Policies</a:t>
            </a:r>
            <a:br>
              <a:rPr lang="en-US" dirty="0"/>
            </a:br>
            <a:endParaRPr lang="en-US" dirty="0"/>
          </a:p>
        </p:txBody>
      </p:sp>
      <p:sp>
        <p:nvSpPr>
          <p:cNvPr id="4" name="Slide Number Placeholder 3">
            <a:extLst>
              <a:ext uri="{FF2B5EF4-FFF2-40B4-BE49-F238E27FC236}">
                <a16:creationId xmlns:a16="http://schemas.microsoft.com/office/drawing/2014/main" id="{BA083687-85C0-48C8-B9FE-B9EAACB4634C}"/>
              </a:ext>
            </a:extLst>
          </p:cNvPr>
          <p:cNvSpPr>
            <a:spLocks noGrp="1"/>
          </p:cNvSpPr>
          <p:nvPr>
            <p:ph type="sldNum" sz="quarter" idx="10"/>
          </p:nvPr>
        </p:nvSpPr>
        <p:spPr/>
        <p:txBody>
          <a:bodyPr/>
          <a:lstStyle/>
          <a:p>
            <a:pPr>
              <a:defRPr/>
            </a:pPr>
            <a:r>
              <a:rPr lang="en-US" dirty="0"/>
              <a:t>11</a:t>
            </a:r>
          </a:p>
        </p:txBody>
      </p:sp>
      <p:sp>
        <p:nvSpPr>
          <p:cNvPr id="5" name="Footer Placeholder 4">
            <a:extLst>
              <a:ext uri="{FF2B5EF4-FFF2-40B4-BE49-F238E27FC236}">
                <a16:creationId xmlns:a16="http://schemas.microsoft.com/office/drawing/2014/main" id="{3FF59C4C-3699-4145-AA21-8CA350299627}"/>
              </a:ext>
            </a:extLst>
          </p:cNvPr>
          <p:cNvSpPr>
            <a:spLocks noGrp="1"/>
          </p:cNvSpPr>
          <p:nvPr>
            <p:ph type="ftr" sz="quarter" idx="11"/>
          </p:nvPr>
        </p:nvSpPr>
        <p:spPr/>
        <p:txBody>
          <a:bodyPr/>
          <a:lstStyle/>
          <a:p>
            <a:pPr>
              <a:defRPr/>
            </a:pPr>
            <a:r>
              <a:rPr lang="en-US" dirty="0"/>
              <a:t>Company Confidential</a:t>
            </a:r>
          </a:p>
        </p:txBody>
      </p:sp>
      <p:sp>
        <p:nvSpPr>
          <p:cNvPr id="6" name="Date Placeholder 5">
            <a:extLst>
              <a:ext uri="{FF2B5EF4-FFF2-40B4-BE49-F238E27FC236}">
                <a16:creationId xmlns:a16="http://schemas.microsoft.com/office/drawing/2014/main" id="{A282B78F-CBD9-40EB-8618-C29DBBCF3DD1}"/>
              </a:ext>
            </a:extLst>
          </p:cNvPr>
          <p:cNvSpPr>
            <a:spLocks noGrp="1"/>
          </p:cNvSpPr>
          <p:nvPr>
            <p:ph type="dt" sz="half" idx="12"/>
          </p:nvPr>
        </p:nvSpPr>
        <p:spPr/>
        <p:txBody>
          <a:bodyPr/>
          <a:lstStyle/>
          <a:p>
            <a:pPr>
              <a:defRPr/>
            </a:pPr>
            <a:endParaRPr lang="en-US" dirty="0"/>
          </a:p>
        </p:txBody>
      </p:sp>
      <p:sp>
        <p:nvSpPr>
          <p:cNvPr id="7" name="TextBox 6">
            <a:extLst>
              <a:ext uri="{FF2B5EF4-FFF2-40B4-BE49-F238E27FC236}">
                <a16:creationId xmlns:a16="http://schemas.microsoft.com/office/drawing/2014/main" id="{74B72D57-3AEE-467E-AF49-634A0C895C15}"/>
              </a:ext>
            </a:extLst>
          </p:cNvPr>
          <p:cNvSpPr txBox="1"/>
          <p:nvPr/>
        </p:nvSpPr>
        <p:spPr>
          <a:xfrm>
            <a:off x="4615542" y="6488668"/>
            <a:ext cx="2481943" cy="36933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022558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385" name="Title 1"/>
          <p:cNvSpPr>
            <a:spLocks noGrp="1"/>
          </p:cNvSpPr>
          <p:nvPr>
            <p:ph type="ctrTitle"/>
          </p:nvPr>
        </p:nvSpPr>
        <p:spPr bwMode="auto">
          <a:xfrm>
            <a:off x="1981200" y="457200"/>
            <a:ext cx="81534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a:latin typeface="Arial" charset="0"/>
                <a:cs typeface="Arial" charset="0"/>
              </a:rPr>
              <a:t>Life Insurance</a:t>
            </a:r>
          </a:p>
        </p:txBody>
      </p:sp>
      <p:sp>
        <p:nvSpPr>
          <p:cNvPr id="1638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9EFDE68E-47A5-7C40-BD64-01585E7C390F}" type="slidenum">
              <a:rPr lang="en-US" smtClean="0">
                <a:solidFill>
                  <a:srgbClr val="125DAB"/>
                </a:solidFill>
                <a:cs typeface="Arial" charset="0"/>
              </a:rPr>
              <a:pPr fontAlgn="base">
                <a:spcBef>
                  <a:spcPct val="0"/>
                </a:spcBef>
                <a:spcAft>
                  <a:spcPct val="0"/>
                </a:spcAft>
              </a:pPr>
              <a:t>14</a:t>
            </a:fld>
            <a:endParaRPr lang="en-US" dirty="0">
              <a:solidFill>
                <a:srgbClr val="125DAB"/>
              </a:solidFill>
              <a:cs typeface="Arial" charset="0"/>
            </a:endParaRPr>
          </a:p>
        </p:txBody>
      </p:sp>
      <p:sp>
        <p:nvSpPr>
          <p:cNvPr id="16389" name="Content Placeholder 3"/>
          <p:cNvSpPr>
            <a:spLocks noGrp="1"/>
          </p:cNvSpPr>
          <p:nvPr>
            <p:ph idx="1"/>
          </p:nvPr>
        </p:nvSpPr>
        <p:spPr bwMode="auto">
          <a:xfrm>
            <a:off x="1981200" y="1371600"/>
            <a:ext cx="4648200" cy="419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a:t>Portability &amp; conversion included</a:t>
            </a:r>
          </a:p>
          <a:p>
            <a:r>
              <a:rPr lang="en-US" sz="2000" dirty="0"/>
              <a:t>Accelerated Benefit</a:t>
            </a:r>
          </a:p>
          <a:p>
            <a:r>
              <a:rPr lang="en-US" sz="2000" dirty="0"/>
              <a:t>Waiver of Premium</a:t>
            </a:r>
          </a:p>
          <a:p>
            <a:r>
              <a:rPr lang="en-US" sz="2000" dirty="0"/>
              <a:t>Travel Assistance</a:t>
            </a:r>
          </a:p>
          <a:p>
            <a:r>
              <a:rPr lang="en-US" sz="2000" dirty="0"/>
              <a:t>Life Services Toolkit</a:t>
            </a:r>
          </a:p>
          <a:p>
            <a:pPr marL="0" indent="0">
              <a:buNone/>
            </a:pPr>
            <a:endParaRPr lang="en-US" b="1" dirty="0"/>
          </a:p>
          <a:p>
            <a:pPr marL="0" indent="0">
              <a:buNone/>
            </a:pPr>
            <a:endParaRPr lang="en-US" dirty="0">
              <a:latin typeface="Arial" charset="0"/>
              <a:cs typeface="Arial" charset="0"/>
            </a:endParaRPr>
          </a:p>
          <a:p>
            <a:pPr>
              <a:buFont typeface="Arial" charset="0"/>
              <a:buChar char="•"/>
            </a:pPr>
            <a:endParaRPr lang="en-US" dirty="0">
              <a:latin typeface="Arial" charset="0"/>
              <a:cs typeface="Arial" charset="0"/>
            </a:endParaRPr>
          </a:p>
        </p:txBody>
      </p:sp>
    </p:spTree>
    <p:extLst>
      <p:ext uri="{BB962C8B-B14F-4D97-AF65-F5344CB8AC3E}">
        <p14:creationId xmlns:p14="http://schemas.microsoft.com/office/powerpoint/2010/main" val="807871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4056928" y="580621"/>
            <a:ext cx="4296317" cy="646331"/>
          </a:xfrm>
          <a:prstGeom prst="rect">
            <a:avLst/>
          </a:prstGeom>
          <a:noFill/>
        </p:spPr>
        <p:txBody>
          <a:bodyPr wrap="square" rtlCol="0">
            <a:spAutoFit/>
          </a:bodyPr>
          <a:lstStyle/>
          <a:p>
            <a:pPr algn="ctr">
              <a:spcBef>
                <a:spcPts val="400"/>
              </a:spcBef>
            </a:pPr>
            <a:r>
              <a:rPr lang="en-US" sz="3600" b="1" dirty="0"/>
              <a:t>Worksite Products</a:t>
            </a:r>
          </a:p>
        </p:txBody>
      </p:sp>
      <p:grpSp>
        <p:nvGrpSpPr>
          <p:cNvPr id="10" name="Group 9"/>
          <p:cNvGrpSpPr/>
          <p:nvPr/>
        </p:nvGrpSpPr>
        <p:grpSpPr>
          <a:xfrm>
            <a:off x="2551223" y="1725939"/>
            <a:ext cx="1300876" cy="1538615"/>
            <a:chOff x="7266206" y="1859197"/>
            <a:chExt cx="687044" cy="905248"/>
          </a:xfrm>
        </p:grpSpPr>
        <p:pic>
          <p:nvPicPr>
            <p:cNvPr id="20" name="Picture 19">
              <a:extLst>
                <a:ext uri="{FF2B5EF4-FFF2-40B4-BE49-F238E27FC236}">
                  <a16:creationId xmlns:a16="http://schemas.microsoft.com/office/drawing/2014/main" id="{5AD1F8B0-5150-714A-BB04-163A9871D146}"/>
                </a:ext>
              </a:extLst>
            </p:cNvPr>
            <p:cNvPicPr>
              <a:picLocks noChangeAspect="1"/>
            </p:cNvPicPr>
            <p:nvPr/>
          </p:nvPicPr>
          <p:blipFill>
            <a:blip r:embed="rId3"/>
            <a:stretch>
              <a:fillRect/>
            </a:stretch>
          </p:blipFill>
          <p:spPr>
            <a:xfrm>
              <a:off x="7299527" y="1859197"/>
              <a:ext cx="653723" cy="554244"/>
            </a:xfrm>
            <a:prstGeom prst="rect">
              <a:avLst/>
            </a:prstGeom>
          </p:spPr>
        </p:pic>
        <p:sp>
          <p:nvSpPr>
            <p:cNvPr id="40" name="TextBox 39"/>
            <p:cNvSpPr txBox="1"/>
            <p:nvPr/>
          </p:nvSpPr>
          <p:spPr>
            <a:xfrm>
              <a:off x="7266206" y="2492823"/>
              <a:ext cx="638513" cy="271622"/>
            </a:xfrm>
            <a:prstGeom prst="rect">
              <a:avLst/>
            </a:prstGeom>
            <a:noFill/>
          </p:spPr>
          <p:txBody>
            <a:bodyPr wrap="none" rtlCol="0">
              <a:spAutoFit/>
            </a:bodyPr>
            <a:lstStyle/>
            <a:p>
              <a:pPr algn="ctr"/>
              <a:r>
                <a:rPr lang="en-US" sz="1200" b="1" dirty="0">
                  <a:solidFill>
                    <a:srgbClr val="009CDE"/>
                  </a:solidFill>
                </a:rPr>
                <a:t>Group Whole</a:t>
              </a:r>
            </a:p>
            <a:p>
              <a:pPr algn="ctr"/>
              <a:r>
                <a:rPr lang="en-US" sz="1200" b="1" dirty="0">
                  <a:solidFill>
                    <a:srgbClr val="009CDE"/>
                  </a:solidFill>
                </a:rPr>
                <a:t>Life Insurance</a:t>
              </a:r>
            </a:p>
          </p:txBody>
        </p:sp>
      </p:grpSp>
      <p:grpSp>
        <p:nvGrpSpPr>
          <p:cNvPr id="3" name="Group 2"/>
          <p:cNvGrpSpPr/>
          <p:nvPr/>
        </p:nvGrpSpPr>
        <p:grpSpPr>
          <a:xfrm>
            <a:off x="2553377" y="3826254"/>
            <a:ext cx="1359668" cy="1551289"/>
            <a:chOff x="7302544" y="1900883"/>
            <a:chExt cx="590841" cy="814503"/>
          </a:xfrm>
        </p:grpSpPr>
        <p:pic>
          <p:nvPicPr>
            <p:cNvPr id="22" name="Picture 21">
              <a:extLst>
                <a:ext uri="{FF2B5EF4-FFF2-40B4-BE49-F238E27FC236}">
                  <a16:creationId xmlns:a16="http://schemas.microsoft.com/office/drawing/2014/main" id="{8530B668-14C4-3E4C-BABB-384110151250}"/>
                </a:ext>
              </a:extLst>
            </p:cNvPr>
            <p:cNvPicPr>
              <a:picLocks noChangeAspect="1"/>
            </p:cNvPicPr>
            <p:nvPr/>
          </p:nvPicPr>
          <p:blipFill>
            <a:blip r:embed="rId4"/>
            <a:stretch>
              <a:fillRect/>
            </a:stretch>
          </p:blipFill>
          <p:spPr>
            <a:xfrm>
              <a:off x="7399006" y="1900883"/>
              <a:ext cx="397918" cy="525821"/>
            </a:xfrm>
            <a:prstGeom prst="rect">
              <a:avLst/>
            </a:prstGeom>
          </p:spPr>
        </p:pic>
        <p:sp>
          <p:nvSpPr>
            <p:cNvPr id="41" name="TextBox 40"/>
            <p:cNvSpPr txBox="1"/>
            <p:nvPr/>
          </p:nvSpPr>
          <p:spPr>
            <a:xfrm>
              <a:off x="7302544" y="2472989"/>
              <a:ext cx="590841" cy="242397"/>
            </a:xfrm>
            <a:prstGeom prst="rect">
              <a:avLst/>
            </a:prstGeom>
            <a:noFill/>
          </p:spPr>
          <p:txBody>
            <a:bodyPr wrap="none" rtlCol="0">
              <a:spAutoFit/>
            </a:bodyPr>
            <a:lstStyle/>
            <a:p>
              <a:pPr algn="ctr"/>
              <a:r>
                <a:rPr lang="en-US" sz="1200" b="1" dirty="0">
                  <a:solidFill>
                    <a:srgbClr val="000000"/>
                  </a:solidFill>
                </a:rPr>
                <a:t>Group Universal</a:t>
              </a:r>
            </a:p>
            <a:p>
              <a:pPr algn="ctr"/>
              <a:r>
                <a:rPr lang="en-US" sz="1200" b="1" dirty="0">
                  <a:solidFill>
                    <a:srgbClr val="000000"/>
                  </a:solidFill>
                </a:rPr>
                <a:t>Life Insurance</a:t>
              </a:r>
            </a:p>
          </p:txBody>
        </p:sp>
      </p:grpSp>
      <p:grpSp>
        <p:nvGrpSpPr>
          <p:cNvPr id="9" name="Group 8"/>
          <p:cNvGrpSpPr/>
          <p:nvPr/>
        </p:nvGrpSpPr>
        <p:grpSpPr>
          <a:xfrm>
            <a:off x="8489114" y="3826253"/>
            <a:ext cx="1383712" cy="1568160"/>
            <a:chOff x="8970375" y="1862857"/>
            <a:chExt cx="899947" cy="902372"/>
          </a:xfrm>
        </p:grpSpPr>
        <p:pic>
          <p:nvPicPr>
            <p:cNvPr id="24" name="Picture 23">
              <a:extLst>
                <a:ext uri="{FF2B5EF4-FFF2-40B4-BE49-F238E27FC236}">
                  <a16:creationId xmlns:a16="http://schemas.microsoft.com/office/drawing/2014/main" id="{0D7317BC-8B82-0E4B-BF71-809361CD7085}"/>
                </a:ext>
              </a:extLst>
            </p:cNvPr>
            <p:cNvPicPr>
              <a:picLocks noChangeAspect="1"/>
            </p:cNvPicPr>
            <p:nvPr/>
          </p:nvPicPr>
          <p:blipFill>
            <a:blip r:embed="rId5"/>
            <a:stretch>
              <a:fillRect/>
            </a:stretch>
          </p:blipFill>
          <p:spPr>
            <a:xfrm>
              <a:off x="9178756" y="1862857"/>
              <a:ext cx="540069" cy="603606"/>
            </a:xfrm>
            <a:prstGeom prst="rect">
              <a:avLst/>
            </a:prstGeom>
          </p:spPr>
        </p:pic>
        <p:sp>
          <p:nvSpPr>
            <p:cNvPr id="42" name="TextBox 41"/>
            <p:cNvSpPr txBox="1"/>
            <p:nvPr/>
          </p:nvSpPr>
          <p:spPr>
            <a:xfrm>
              <a:off x="8970375" y="2499571"/>
              <a:ext cx="899947" cy="265658"/>
            </a:xfrm>
            <a:prstGeom prst="rect">
              <a:avLst/>
            </a:prstGeom>
            <a:noFill/>
          </p:spPr>
          <p:txBody>
            <a:bodyPr wrap="none" rtlCol="0">
              <a:spAutoFit/>
            </a:bodyPr>
            <a:lstStyle/>
            <a:p>
              <a:pPr algn="ctr"/>
              <a:r>
                <a:rPr lang="en-US" sz="1200" b="1" dirty="0"/>
                <a:t>Group Accident</a:t>
              </a:r>
            </a:p>
            <a:p>
              <a:pPr algn="ctr"/>
              <a:r>
                <a:rPr lang="en-US" sz="1200" b="1" dirty="0"/>
                <a:t>Insurance</a:t>
              </a:r>
            </a:p>
          </p:txBody>
        </p:sp>
      </p:grpSp>
      <p:grpSp>
        <p:nvGrpSpPr>
          <p:cNvPr id="13" name="Group 12"/>
          <p:cNvGrpSpPr/>
          <p:nvPr/>
        </p:nvGrpSpPr>
        <p:grpSpPr>
          <a:xfrm>
            <a:off x="5515308" y="3797119"/>
            <a:ext cx="1406155" cy="1644697"/>
            <a:chOff x="5557277" y="3034221"/>
            <a:chExt cx="767796" cy="850634"/>
          </a:xfrm>
        </p:grpSpPr>
        <p:pic>
          <p:nvPicPr>
            <p:cNvPr id="26" name="Picture 25">
              <a:extLst>
                <a:ext uri="{FF2B5EF4-FFF2-40B4-BE49-F238E27FC236}">
                  <a16:creationId xmlns:a16="http://schemas.microsoft.com/office/drawing/2014/main" id="{1BE586DD-D1A8-D34A-8310-D30CCFD685C8}"/>
                </a:ext>
              </a:extLst>
            </p:cNvPr>
            <p:cNvPicPr>
              <a:picLocks noChangeAspect="1"/>
            </p:cNvPicPr>
            <p:nvPr/>
          </p:nvPicPr>
          <p:blipFill>
            <a:blip r:embed="rId6"/>
            <a:stretch>
              <a:fillRect/>
            </a:stretch>
          </p:blipFill>
          <p:spPr>
            <a:xfrm>
              <a:off x="5628525" y="3034221"/>
              <a:ext cx="625300" cy="525821"/>
            </a:xfrm>
            <a:prstGeom prst="rect">
              <a:avLst/>
            </a:prstGeom>
          </p:spPr>
        </p:pic>
        <p:sp>
          <p:nvSpPr>
            <p:cNvPr id="43" name="TextBox 42"/>
            <p:cNvSpPr txBox="1"/>
            <p:nvPr/>
          </p:nvSpPr>
          <p:spPr>
            <a:xfrm>
              <a:off x="5557277" y="3646083"/>
              <a:ext cx="767796" cy="238772"/>
            </a:xfrm>
            <a:prstGeom prst="rect">
              <a:avLst/>
            </a:prstGeom>
            <a:noFill/>
          </p:spPr>
          <p:txBody>
            <a:bodyPr wrap="none" rtlCol="0">
              <a:spAutoFit/>
            </a:bodyPr>
            <a:lstStyle/>
            <a:p>
              <a:pPr algn="ctr"/>
              <a:r>
                <a:rPr lang="en-US" sz="1200" b="1" dirty="0"/>
                <a:t>Group Critical</a:t>
              </a:r>
            </a:p>
            <a:p>
              <a:pPr algn="ctr"/>
              <a:r>
                <a:rPr lang="en-US" sz="1200" b="1" dirty="0"/>
                <a:t>Illness Insurance</a:t>
              </a:r>
            </a:p>
          </p:txBody>
        </p:sp>
      </p:grpSp>
      <p:sp>
        <p:nvSpPr>
          <p:cNvPr id="45" name="Rectangle 44">
            <a:extLst>
              <a:ext uri="{FF2B5EF4-FFF2-40B4-BE49-F238E27FC236}">
                <a16:creationId xmlns:a16="http://schemas.microsoft.com/office/drawing/2014/main" id="{C6FAD0FD-CD39-A54E-AFD9-FF89931B5E0C}"/>
              </a:ext>
            </a:extLst>
          </p:cNvPr>
          <p:cNvSpPr/>
          <p:nvPr/>
        </p:nvSpPr>
        <p:spPr>
          <a:xfrm>
            <a:off x="6708314" y="6386750"/>
            <a:ext cx="4960328" cy="246221"/>
          </a:xfrm>
          <a:prstGeom prst="rect">
            <a:avLst/>
          </a:prstGeom>
        </p:spPr>
        <p:txBody>
          <a:bodyPr wrap="square">
            <a:spAutoFit/>
          </a:bodyPr>
          <a:lstStyle/>
          <a:p>
            <a:pPr algn="r">
              <a:defRPr lang="en-US"/>
            </a:pPr>
            <a:r>
              <a:rPr lang="en-US" sz="1000" dirty="0">
                <a:latin typeface="+mj-lt"/>
                <a:ea typeface="Arial" charset="0"/>
                <a:cs typeface="Arial" charset="0"/>
              </a:rPr>
              <a:t>FOR FINANCIAL PROFESSIONAL USE ONLY. NOT FOR USE WITH THE PUBLIC.</a:t>
            </a:r>
          </a:p>
        </p:txBody>
      </p:sp>
      <p:sp>
        <p:nvSpPr>
          <p:cNvPr id="46" name="TextBox 45"/>
          <p:cNvSpPr txBox="1"/>
          <p:nvPr/>
        </p:nvSpPr>
        <p:spPr>
          <a:xfrm>
            <a:off x="520851" y="6378271"/>
            <a:ext cx="7271288" cy="346249"/>
          </a:xfrm>
          <a:prstGeom prst="rect">
            <a:avLst/>
          </a:prstGeom>
          <a:noFill/>
        </p:spPr>
        <p:txBody>
          <a:bodyPr wrap="square" rtlCol="0">
            <a:spAutoFit/>
          </a:bodyPr>
          <a:lstStyle/>
          <a:p>
            <a:pPr marL="91440" indent="-91440">
              <a:spcAft>
                <a:spcPts val="300"/>
              </a:spcAft>
            </a:pPr>
            <a:r>
              <a:rPr lang="en-US" sz="1000" dirty="0"/>
              <a:t>Not all products and services are approved at all broker/dealers.</a:t>
            </a:r>
          </a:p>
          <a:p>
            <a:pPr marL="91440" indent="-91440"/>
            <a:endParaRPr lang="en-US" sz="400" dirty="0"/>
          </a:p>
        </p:txBody>
      </p:sp>
      <p:grpSp>
        <p:nvGrpSpPr>
          <p:cNvPr id="7" name="Group 6"/>
          <p:cNvGrpSpPr/>
          <p:nvPr/>
        </p:nvGrpSpPr>
        <p:grpSpPr>
          <a:xfrm>
            <a:off x="5158803" y="1634491"/>
            <a:ext cx="2119170" cy="1638631"/>
            <a:chOff x="9067490" y="3058296"/>
            <a:chExt cx="1261835" cy="932862"/>
          </a:xfrm>
        </p:grpSpPr>
        <p:pic>
          <p:nvPicPr>
            <p:cNvPr id="60" name="Picture 59"/>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35681" y="3058296"/>
              <a:ext cx="709614" cy="709614"/>
            </a:xfrm>
            <a:prstGeom prst="rect">
              <a:avLst/>
            </a:prstGeom>
          </p:spPr>
        </p:pic>
        <p:sp>
          <p:nvSpPr>
            <p:cNvPr id="66" name="TextBox 65"/>
            <p:cNvSpPr txBox="1"/>
            <p:nvPr/>
          </p:nvSpPr>
          <p:spPr>
            <a:xfrm>
              <a:off x="9067490" y="3728335"/>
              <a:ext cx="1261835" cy="262823"/>
            </a:xfrm>
            <a:prstGeom prst="rect">
              <a:avLst/>
            </a:prstGeom>
            <a:noFill/>
          </p:spPr>
          <p:txBody>
            <a:bodyPr wrap="square" rtlCol="0">
              <a:spAutoFit/>
            </a:bodyPr>
            <a:lstStyle/>
            <a:p>
              <a:pPr algn="ctr"/>
              <a:r>
                <a:rPr lang="en-US" sz="1200" b="1" dirty="0">
                  <a:solidFill>
                    <a:srgbClr val="009CDE"/>
                  </a:solidFill>
                </a:rPr>
                <a:t>Executive Group Life Insurance</a:t>
              </a:r>
            </a:p>
          </p:txBody>
        </p:sp>
      </p:grpSp>
      <p:grpSp>
        <p:nvGrpSpPr>
          <p:cNvPr id="5" name="Group 4"/>
          <p:cNvGrpSpPr/>
          <p:nvPr/>
        </p:nvGrpSpPr>
        <p:grpSpPr>
          <a:xfrm>
            <a:off x="8057058" y="1725939"/>
            <a:ext cx="2294878" cy="1569627"/>
            <a:chOff x="7213390" y="3092136"/>
            <a:chExt cx="1397450" cy="911287"/>
          </a:xfrm>
        </p:grpSpPr>
        <p:pic>
          <p:nvPicPr>
            <p:cNvPr id="33" name="Picture 3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609832" y="3092136"/>
              <a:ext cx="555533" cy="553320"/>
            </a:xfrm>
            <a:prstGeom prst="rect">
              <a:avLst/>
            </a:prstGeom>
          </p:spPr>
        </p:pic>
        <p:sp>
          <p:nvSpPr>
            <p:cNvPr id="67" name="TextBox 66"/>
            <p:cNvSpPr txBox="1"/>
            <p:nvPr/>
          </p:nvSpPr>
          <p:spPr>
            <a:xfrm>
              <a:off x="7213390" y="3735392"/>
              <a:ext cx="1397450" cy="268031"/>
            </a:xfrm>
            <a:prstGeom prst="rect">
              <a:avLst/>
            </a:prstGeom>
            <a:noFill/>
          </p:spPr>
          <p:txBody>
            <a:bodyPr wrap="square" rtlCol="0">
              <a:spAutoFit/>
            </a:bodyPr>
            <a:lstStyle/>
            <a:p>
              <a:pPr algn="ctr"/>
              <a:r>
                <a:rPr lang="en-US" sz="1200" b="1" dirty="0">
                  <a:solidFill>
                    <a:srgbClr val="009CDE"/>
                  </a:solidFill>
                </a:rPr>
                <a:t>Executive Disability Income Insurance</a:t>
              </a:r>
            </a:p>
          </p:txBody>
        </p:sp>
      </p:grpSp>
      <p:sp>
        <p:nvSpPr>
          <p:cNvPr id="2" name="TextBox 1">
            <a:extLst>
              <a:ext uri="{FF2B5EF4-FFF2-40B4-BE49-F238E27FC236}">
                <a16:creationId xmlns:a16="http://schemas.microsoft.com/office/drawing/2014/main" id="{8792CAC4-94D1-4EE5-B2CF-AA41E2BC1EE1}"/>
              </a:ext>
            </a:extLst>
          </p:cNvPr>
          <p:cNvSpPr txBox="1"/>
          <p:nvPr/>
        </p:nvSpPr>
        <p:spPr>
          <a:xfrm>
            <a:off x="6921463" y="6249487"/>
            <a:ext cx="4960328" cy="36933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996920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1" y="1447800"/>
            <a:ext cx="9143999" cy="707886"/>
          </a:xfrm>
          <a:prstGeom prst="rect">
            <a:avLst/>
          </a:prstGeom>
          <a:noFill/>
        </p:spPr>
        <p:txBody>
          <a:bodyPr wrap="square" rtlCol="0">
            <a:spAutoFit/>
          </a:bodyPr>
          <a:lstStyle/>
          <a:p>
            <a:pPr algn="ctr"/>
            <a:r>
              <a:rPr lang="en-US" sz="2000" dirty="0">
                <a:solidFill>
                  <a:schemeClr val="accent1"/>
                </a:solidFill>
                <a:latin typeface="Century Gothic" panose="020B0502020202020204" pitchFamily="34" charset="0"/>
              </a:rPr>
              <a:t>Group term life insurance is a foundation of many employee </a:t>
            </a:r>
          </a:p>
          <a:p>
            <a:pPr algn="ctr"/>
            <a:r>
              <a:rPr lang="en-US" sz="2000" dirty="0">
                <a:solidFill>
                  <a:schemeClr val="accent1"/>
                </a:solidFill>
                <a:latin typeface="Century Gothic" panose="020B0502020202020204" pitchFamily="34" charset="0"/>
              </a:rPr>
              <a:t>benefit offerings.  Unfortunately, it is not a permanent solution. </a:t>
            </a:r>
          </a:p>
        </p:txBody>
      </p:sp>
      <p:sp>
        <p:nvSpPr>
          <p:cNvPr id="7" name="Title 2"/>
          <p:cNvSpPr>
            <a:spLocks noGrp="1"/>
          </p:cNvSpPr>
          <p:nvPr>
            <p:ph type="title"/>
          </p:nvPr>
        </p:nvSpPr>
        <p:spPr/>
        <p:txBody>
          <a:bodyPr/>
          <a:lstStyle/>
          <a:p>
            <a:pPr algn="l"/>
            <a:r>
              <a:rPr lang="en-US" dirty="0"/>
              <a:t>Group Life Insurance</a:t>
            </a:r>
          </a:p>
        </p:txBody>
      </p:sp>
      <p:sp>
        <p:nvSpPr>
          <p:cNvPr id="6" name="Slide Number Placeholder 5"/>
          <p:cNvSpPr>
            <a:spLocks noGrp="1"/>
          </p:cNvSpPr>
          <p:nvPr>
            <p:ph type="sldNum" sz="quarter" idx="4"/>
          </p:nvPr>
        </p:nvSpPr>
        <p:spPr>
          <a:prstGeom prst="rect">
            <a:avLst/>
          </a:prstGeom>
        </p:spPr>
        <p:txBody>
          <a:bodyPr/>
          <a:lstStyle>
            <a:lvl1pPr algn="r">
              <a:defRPr sz="1000">
                <a:solidFill>
                  <a:srgbClr val="707068"/>
                </a:solidFill>
              </a:defRPr>
            </a:lvl1pPr>
          </a:lstStyle>
          <a:p>
            <a:fld id="{A8B5729E-F10C-9040-981E-052F22F8466A}" type="slidenum">
              <a:rPr lang="en-US" smtClean="0"/>
              <a:pPr/>
              <a:t>16</a:t>
            </a:fld>
            <a:endParaRPr lang="en-US" dirty="0"/>
          </a:p>
        </p:txBody>
      </p:sp>
      <p:sp>
        <p:nvSpPr>
          <p:cNvPr id="8" name="Text Placeholder 12"/>
          <p:cNvSpPr txBox="1">
            <a:spLocks/>
          </p:cNvSpPr>
          <p:nvPr/>
        </p:nvSpPr>
        <p:spPr>
          <a:xfrm>
            <a:off x="383459" y="898264"/>
            <a:ext cx="3804743" cy="304802"/>
          </a:xfrm>
          <a:prstGeom prst="rect">
            <a:avLst/>
          </a:prstGeom>
        </p:spPr>
        <p:txBody>
          <a:bodyPr anchor="t">
            <a:noAutofit/>
          </a:bodyPr>
          <a:lstStyle>
            <a:lvl1pPr marL="0" indent="0" algn="l" defTabSz="457200" rtl="0" eaLnBrk="1" latinLnBrk="0" hangingPunct="1">
              <a:spcBef>
                <a:spcPct val="20000"/>
              </a:spcBef>
              <a:buFontTx/>
              <a:buNone/>
              <a:defRPr sz="1300" kern="1200">
                <a:solidFill>
                  <a:srgbClr val="009CDE"/>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97999B"/>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rgbClr val="97999B"/>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97999B"/>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97999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Century Gothic" panose="020B0502020202020204" pitchFamily="34" charset="0"/>
              </a:rPr>
              <a:t>Worksite Employer Positioning</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40524" y="2286000"/>
            <a:ext cx="9908628" cy="3178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524001" y="5648980"/>
            <a:ext cx="9155429" cy="523220"/>
          </a:xfrm>
          <a:prstGeom prst="rect">
            <a:avLst/>
          </a:prstGeom>
          <a:noFill/>
        </p:spPr>
        <p:txBody>
          <a:bodyPr wrap="square" rtlCol="0">
            <a:spAutoFit/>
          </a:bodyPr>
          <a:lstStyle/>
          <a:p>
            <a:pPr marL="342900" indent="-342900" algn="ctr">
              <a:buAutoNum type="arabicPeriod"/>
            </a:pPr>
            <a:r>
              <a:rPr lang="en-US" sz="1400" i="1" dirty="0">
                <a:latin typeface="Century Gothic" panose="020B0502020202020204" pitchFamily="34" charset="0"/>
              </a:rPr>
              <a:t>LIMRA and LIFE Foundation, 2015 Insurance Barometer Study. </a:t>
            </a:r>
          </a:p>
          <a:p>
            <a:pPr marL="342900" indent="-342900" algn="ctr">
              <a:buAutoNum type="arabicPeriod"/>
            </a:pPr>
            <a:r>
              <a:rPr lang="en-US" sz="1400" i="1" dirty="0">
                <a:latin typeface="Century Gothic" panose="020B0502020202020204" pitchFamily="34" charset="0"/>
              </a:rPr>
              <a:t>LIMRA and LIFE Foundation, 2016 Insurance Barometer Study.</a:t>
            </a:r>
            <a:endParaRPr lang="en-US" sz="1400" dirty="0">
              <a:latin typeface="Century Gothic" panose="020B0502020202020204" pitchFamily="34" charset="0"/>
            </a:endParaRPr>
          </a:p>
        </p:txBody>
      </p:sp>
    </p:spTree>
    <p:extLst>
      <p:ext uri="{BB962C8B-B14F-4D97-AF65-F5344CB8AC3E}">
        <p14:creationId xmlns:p14="http://schemas.microsoft.com/office/powerpoint/2010/main" val="85436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24469" y="1828801"/>
            <a:ext cx="3855935" cy="2330031"/>
          </a:xfrm>
          <a:prstGeom prst="rect">
            <a:avLst/>
          </a:prstGeom>
        </p:spPr>
      </p:pic>
      <p:sp>
        <p:nvSpPr>
          <p:cNvPr id="3" name="Title 2"/>
          <p:cNvSpPr>
            <a:spLocks noGrp="1"/>
          </p:cNvSpPr>
          <p:nvPr>
            <p:ph type="ctrTitle"/>
          </p:nvPr>
        </p:nvSpPr>
        <p:spPr>
          <a:xfrm>
            <a:off x="2133600" y="415806"/>
            <a:ext cx="8001000" cy="457200"/>
          </a:xfrm>
        </p:spPr>
        <p:txBody>
          <a:bodyPr/>
          <a:lstStyle/>
          <a:p>
            <a:r>
              <a:rPr lang="en-US" dirty="0">
                <a:solidFill>
                  <a:srgbClr val="0064B7"/>
                </a:solidFill>
              </a:rPr>
              <a:t>Our Enrollment Decision Support Tool</a:t>
            </a:r>
            <a:r>
              <a:rPr lang="en-US" sz="1500" baseline="100000" dirty="0">
                <a:solidFill>
                  <a:srgbClr val="0064B7"/>
                </a:solidFill>
              </a:rPr>
              <a:t>*</a:t>
            </a:r>
            <a:endParaRPr lang="en-US" sz="1500" baseline="100000" dirty="0"/>
          </a:p>
        </p:txBody>
      </p:sp>
      <p:sp>
        <p:nvSpPr>
          <p:cNvPr id="4" name="Slide Number Placeholder 3"/>
          <p:cNvSpPr>
            <a:spLocks noGrp="1"/>
          </p:cNvSpPr>
          <p:nvPr>
            <p:ph type="sldNum" sz="quarter" idx="10"/>
          </p:nvPr>
        </p:nvSpPr>
        <p:spPr/>
        <p:txBody>
          <a:bodyPr/>
          <a:lstStyle/>
          <a:p>
            <a:pPr>
              <a:defRPr/>
            </a:pPr>
            <a:fld id="{FAB721C6-B02D-8045-8C83-F3873172C969}" type="slidenum">
              <a:rPr lang="en-US" smtClean="0"/>
              <a:pPr>
                <a:defRPr/>
              </a:pPr>
              <a:t>17</a:t>
            </a:fld>
            <a:endParaRPr lang="en-US" dirty="0"/>
          </a:p>
        </p:txBody>
      </p:sp>
      <p:sp>
        <p:nvSpPr>
          <p:cNvPr id="7" name="Content Placeholder 1"/>
          <p:cNvSpPr txBox="1">
            <a:spLocks/>
          </p:cNvSpPr>
          <p:nvPr/>
        </p:nvSpPr>
        <p:spPr>
          <a:xfrm>
            <a:off x="2242000" y="1639386"/>
            <a:ext cx="5149400" cy="4609015"/>
          </a:xfrm>
          <a:prstGeom prst="rect">
            <a:avLst/>
          </a:prstGeom>
        </p:spPr>
        <p:txBody>
          <a:bodyPr lIns="0" tIns="27432" rIns="0" bIns="27432"/>
          <a:lstStyle>
            <a:lvl1pPr marL="0" indent="0" algn="l" rtl="0" eaLnBrk="1" fontAlgn="base" hangingPunct="1">
              <a:lnSpc>
                <a:spcPct val="100000"/>
              </a:lnSpc>
              <a:spcBef>
                <a:spcPts val="400"/>
              </a:spcBef>
              <a:spcAft>
                <a:spcPts val="600"/>
              </a:spcAft>
              <a:buSzPct val="90000"/>
              <a:buFont typeface="Arial"/>
              <a:buNone/>
              <a:defRPr sz="1800" kern="1200">
                <a:solidFill>
                  <a:srgbClr val="000000"/>
                </a:solidFill>
                <a:latin typeface="Arial" pitchFamily="34" charset="0"/>
                <a:ea typeface="ＭＳ Ｐゴシック" charset="0"/>
                <a:cs typeface="Arial" pitchFamily="34" charset="0"/>
              </a:defRPr>
            </a:lvl1pPr>
            <a:lvl2pPr marL="201168" indent="-201168" algn="l" rtl="0" eaLnBrk="1" fontAlgn="base" hangingPunct="1">
              <a:lnSpc>
                <a:spcPct val="100000"/>
              </a:lnSpc>
              <a:spcBef>
                <a:spcPts val="400"/>
              </a:spcBef>
              <a:spcAft>
                <a:spcPts val="600"/>
              </a:spcAft>
              <a:buSzPct val="90000"/>
              <a:buFont typeface="Arial"/>
              <a:buChar char="•"/>
              <a:defRPr sz="1800" kern="1200" baseline="0">
                <a:solidFill>
                  <a:srgbClr val="000000"/>
                </a:solidFill>
                <a:latin typeface="Arial" pitchFamily="34" charset="0"/>
                <a:ea typeface="ＭＳ Ｐゴシック" charset="0"/>
                <a:cs typeface="Arial" pitchFamily="34" charset="0"/>
              </a:defRPr>
            </a:lvl2pPr>
            <a:lvl3pPr marL="465138" indent="-200025" algn="l" rtl="0" eaLnBrk="1" fontAlgn="base" hangingPunct="1">
              <a:lnSpc>
                <a:spcPct val="100000"/>
              </a:lnSpc>
              <a:spcBef>
                <a:spcPts val="400"/>
              </a:spcBef>
              <a:spcAft>
                <a:spcPts val="600"/>
              </a:spcAft>
              <a:buSzPct val="90000"/>
              <a:buFont typeface="Arial"/>
              <a:buChar char="•"/>
              <a:defRPr sz="1400" kern="1200">
                <a:solidFill>
                  <a:srgbClr val="000000"/>
                </a:solidFill>
                <a:latin typeface="Arial" pitchFamily="34" charset="0"/>
                <a:ea typeface="ＭＳ Ｐゴシック"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Bef>
                <a:spcPts val="300"/>
              </a:spcBef>
              <a:spcAft>
                <a:spcPts val="900"/>
              </a:spcAft>
              <a:buFont typeface="Arial" charset="0"/>
              <a:buChar char="•"/>
            </a:pPr>
            <a:r>
              <a:rPr lang="en-US" sz="2000" dirty="0">
                <a:solidFill>
                  <a:schemeClr val="tx1"/>
                </a:solidFill>
              </a:rPr>
              <a:t>Informative videos and benefit claim examples - Each short video explains benefits using everyday language</a:t>
            </a:r>
          </a:p>
          <a:p>
            <a:pPr marL="342900" indent="-342900">
              <a:spcBef>
                <a:spcPts val="300"/>
              </a:spcBef>
              <a:spcAft>
                <a:spcPts val="900"/>
              </a:spcAft>
              <a:buFont typeface="Arial" charset="0"/>
              <a:buChar char="•"/>
            </a:pPr>
            <a:r>
              <a:rPr lang="en-US" sz="2000" dirty="0">
                <a:solidFill>
                  <a:schemeClr val="tx1"/>
                </a:solidFill>
              </a:rPr>
              <a:t>Calculators - To help employees determine their Life and Disability needs, calculators can estimate the right level of protection</a:t>
            </a:r>
          </a:p>
          <a:p>
            <a:pPr marL="342900" indent="-342900">
              <a:spcBef>
                <a:spcPts val="300"/>
              </a:spcBef>
              <a:spcAft>
                <a:spcPts val="900"/>
              </a:spcAft>
              <a:buFont typeface="Arial" charset="0"/>
              <a:buChar char="•"/>
            </a:pPr>
            <a:r>
              <a:rPr lang="en-US" sz="2000" dirty="0">
                <a:solidFill>
                  <a:schemeClr val="tx1"/>
                </a:solidFill>
              </a:rPr>
              <a:t>Mobile-friendly design with touch screen enhancements - For easy access, digital content is optimized to fit any screen size </a:t>
            </a:r>
          </a:p>
          <a:p>
            <a:pPr marL="342900" indent="-342900">
              <a:spcBef>
                <a:spcPts val="300"/>
              </a:spcBef>
              <a:spcAft>
                <a:spcPts val="900"/>
              </a:spcAft>
              <a:buFont typeface="Arial" charset="0"/>
              <a:buChar char="•"/>
            </a:pPr>
            <a:r>
              <a:rPr lang="en-US" sz="2000" dirty="0">
                <a:solidFill>
                  <a:schemeClr val="tx1"/>
                </a:solidFill>
              </a:rPr>
              <a:t>Self-paced learning - Benefit information is available for any learning pace </a:t>
            </a:r>
            <a:br>
              <a:rPr lang="en-US" sz="1500" dirty="0">
                <a:solidFill>
                  <a:schemeClr val="tx1"/>
                </a:solidFill>
              </a:rPr>
            </a:br>
            <a:br>
              <a:rPr lang="en-US" sz="1500" dirty="0">
                <a:solidFill>
                  <a:schemeClr val="tx1"/>
                </a:solidFill>
              </a:rPr>
            </a:br>
            <a:endParaRPr lang="en-US" sz="1500" dirty="0">
              <a:solidFill>
                <a:schemeClr val="tx1"/>
              </a:solidFill>
            </a:endParaRPr>
          </a:p>
        </p:txBody>
      </p:sp>
      <p:sp>
        <p:nvSpPr>
          <p:cNvPr id="8" name="TextBox 7"/>
          <p:cNvSpPr txBox="1"/>
          <p:nvPr/>
        </p:nvSpPr>
        <p:spPr>
          <a:xfrm>
            <a:off x="2125537" y="1063836"/>
            <a:ext cx="8087525" cy="430887"/>
          </a:xfrm>
          <a:prstGeom prst="rect">
            <a:avLst/>
          </a:prstGeom>
          <a:noFill/>
        </p:spPr>
        <p:txBody>
          <a:bodyPr wrap="square" rtlCol="0">
            <a:spAutoFit/>
          </a:bodyPr>
          <a:lstStyle/>
          <a:p>
            <a:r>
              <a:rPr lang="en-US" sz="2200" dirty="0"/>
              <a:t>Optimized for Today’s Employees</a:t>
            </a:r>
          </a:p>
        </p:txBody>
      </p:sp>
      <p:sp>
        <p:nvSpPr>
          <p:cNvPr id="10" name="TextBox 9"/>
          <p:cNvSpPr txBox="1"/>
          <p:nvPr/>
        </p:nvSpPr>
        <p:spPr>
          <a:xfrm>
            <a:off x="1981200" y="6287630"/>
            <a:ext cx="8763000" cy="215444"/>
          </a:xfrm>
          <a:prstGeom prst="rect">
            <a:avLst/>
          </a:prstGeom>
          <a:noFill/>
        </p:spPr>
        <p:txBody>
          <a:bodyPr wrap="square" rtlCol="0">
            <a:spAutoFit/>
          </a:bodyPr>
          <a:lstStyle/>
          <a:p>
            <a:r>
              <a:rPr lang="en-US" sz="800" dirty="0"/>
              <a:t>* DST (Decision Support Tool) is available to groups with more than 100 lives.</a:t>
            </a:r>
            <a:endParaRPr lang="en-US" sz="900" dirty="0"/>
          </a:p>
        </p:txBody>
      </p:sp>
      <p:pic>
        <p:nvPicPr>
          <p:cNvPr id="9" name="Picture 8" descr="TS_bmk_sm_286.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5040" y="5929796"/>
            <a:ext cx="1064504" cy="689956"/>
          </a:xfrm>
          <a:prstGeom prst="rect">
            <a:avLst/>
          </a:prstGeom>
        </p:spPr>
      </p:pic>
    </p:spTree>
    <p:extLst>
      <p:ext uri="{BB962C8B-B14F-4D97-AF65-F5344CB8AC3E}">
        <p14:creationId xmlns:p14="http://schemas.microsoft.com/office/powerpoint/2010/main" val="1009603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Placeholder 8"/>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524000" y="0"/>
            <a:ext cx="9144000" cy="6858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itle 1"/>
          <p:cNvSpPr>
            <a:spLocks noGrp="1"/>
          </p:cNvSpPr>
          <p:nvPr>
            <p:ph type="ctrTitle"/>
          </p:nvPr>
        </p:nvSpPr>
        <p:spPr bwMode="auto">
          <a:xfrm>
            <a:off x="1981200" y="457200"/>
            <a:ext cx="6477000" cy="533400"/>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4EA6"/>
                </a:solidFill>
                <a:latin typeface="Arial" charset="0"/>
                <a:cs typeface="Arial" charset="0"/>
              </a:rPr>
              <a:t>Questions?</a:t>
            </a:r>
          </a:p>
        </p:txBody>
      </p:sp>
    </p:spTree>
    <p:extLst>
      <p:ext uri="{BB962C8B-B14F-4D97-AF65-F5344CB8AC3E}">
        <p14:creationId xmlns:p14="http://schemas.microsoft.com/office/powerpoint/2010/main" val="172713988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BC772F-BB8A-4EA0-9FDD-5F2C4859A4C6}"/>
              </a:ext>
            </a:extLst>
          </p:cNvPr>
          <p:cNvSpPr>
            <a:spLocks noGrp="1"/>
          </p:cNvSpPr>
          <p:nvPr>
            <p:ph type="title"/>
          </p:nvPr>
        </p:nvSpPr>
        <p:spPr>
          <a:xfrm>
            <a:off x="804672" y="540952"/>
            <a:ext cx="3308130" cy="2091037"/>
          </a:xfrm>
        </p:spPr>
        <p:txBody>
          <a:bodyPr vert="horz" lIns="91440" tIns="45720" rIns="91440" bIns="45720" rtlCol="0" anchor="b">
            <a:normAutofit fontScale="90000"/>
          </a:bodyPr>
          <a:lstStyle/>
          <a:p>
            <a:r>
              <a:rPr lang="en-US" sz="3800" kern="1200" dirty="0">
                <a:solidFill>
                  <a:srgbClr val="FFFFFF"/>
                </a:solidFill>
                <a:latin typeface="+mj-lt"/>
                <a:ea typeface="+mj-ea"/>
                <a:cs typeface="+mj-cs"/>
              </a:rPr>
              <a:t>               Information Needed for Group Solutions:</a:t>
            </a:r>
          </a:p>
        </p:txBody>
      </p:sp>
      <p:sp>
        <p:nvSpPr>
          <p:cNvPr id="3" name="Text Placeholder 2">
            <a:extLst>
              <a:ext uri="{FF2B5EF4-FFF2-40B4-BE49-F238E27FC236}">
                <a16:creationId xmlns:a16="http://schemas.microsoft.com/office/drawing/2014/main" id="{E1B96F5C-BA72-4944-93FA-26220274F9F9}"/>
              </a:ext>
            </a:extLst>
          </p:cNvPr>
          <p:cNvSpPr>
            <a:spLocks noGrp="1"/>
          </p:cNvSpPr>
          <p:nvPr>
            <p:ph type="body" idx="1"/>
          </p:nvPr>
        </p:nvSpPr>
        <p:spPr>
          <a:xfrm>
            <a:off x="804672" y="3172941"/>
            <a:ext cx="3308131" cy="2816695"/>
          </a:xfrm>
        </p:spPr>
        <p:txBody>
          <a:bodyPr vert="horz" lIns="91440" tIns="45720" rIns="91440" bIns="45720" rtlCol="0">
            <a:normAutofit fontScale="92500" lnSpcReduction="10000"/>
          </a:bodyPr>
          <a:lstStyle/>
          <a:p>
            <a:r>
              <a:rPr lang="en-US" kern="1200" dirty="0">
                <a:solidFill>
                  <a:srgbClr val="FFFFFF"/>
                </a:solidFill>
                <a:latin typeface="+mn-lt"/>
                <a:ea typeface="+mn-ea"/>
                <a:cs typeface="+mn-cs"/>
              </a:rPr>
              <a:t>Current Billing Statement –</a:t>
            </a:r>
          </a:p>
          <a:p>
            <a:r>
              <a:rPr lang="en-US" kern="1200" dirty="0">
                <a:solidFill>
                  <a:srgbClr val="FFFFFF"/>
                </a:solidFill>
                <a:latin typeface="+mn-lt"/>
                <a:ea typeface="+mn-ea"/>
                <a:cs typeface="+mn-cs"/>
              </a:rPr>
              <a:t>if your company has a plan.</a:t>
            </a:r>
          </a:p>
          <a:p>
            <a:endParaRPr lang="en-US" kern="1200" dirty="0">
              <a:solidFill>
                <a:srgbClr val="FFFFFF"/>
              </a:solidFill>
              <a:latin typeface="+mn-lt"/>
              <a:ea typeface="+mn-ea"/>
              <a:cs typeface="+mn-cs"/>
            </a:endParaRPr>
          </a:p>
          <a:p>
            <a:r>
              <a:rPr lang="en-US" kern="1200" dirty="0">
                <a:solidFill>
                  <a:srgbClr val="FFFFFF"/>
                </a:solidFill>
                <a:latin typeface="+mn-lt"/>
                <a:ea typeface="+mn-ea"/>
                <a:cs typeface="+mn-cs"/>
              </a:rPr>
              <a:t>Census  - </a:t>
            </a:r>
          </a:p>
          <a:p>
            <a:r>
              <a:rPr lang="en-US" kern="1200" dirty="0">
                <a:solidFill>
                  <a:srgbClr val="FFFFFF"/>
                </a:solidFill>
                <a:latin typeface="+mn-lt"/>
                <a:ea typeface="+mn-ea"/>
                <a:cs typeface="+mn-cs"/>
              </a:rPr>
              <a:t>We can provide a template.</a:t>
            </a:r>
          </a:p>
          <a:p>
            <a:endParaRPr lang="en-US" kern="1200" dirty="0">
              <a:solidFill>
                <a:srgbClr val="FFFFFF"/>
              </a:solidFill>
              <a:latin typeface="+mn-lt"/>
              <a:ea typeface="+mn-ea"/>
              <a:cs typeface="+mn-cs"/>
            </a:endParaRPr>
          </a:p>
          <a:p>
            <a:r>
              <a:rPr lang="en-US" kern="1200" dirty="0">
                <a:solidFill>
                  <a:srgbClr val="FFFFFF"/>
                </a:solidFill>
                <a:latin typeface="+mn-lt"/>
                <a:ea typeface="+mn-ea"/>
                <a:cs typeface="+mn-cs"/>
              </a:rPr>
              <a:t>Policy and/or Certificates </a:t>
            </a:r>
          </a:p>
          <a:p>
            <a:endParaRPr lang="en-US" sz="1900" kern="1200" dirty="0">
              <a:solidFill>
                <a:srgbClr val="FFFFFF"/>
              </a:solidFill>
              <a:latin typeface="+mn-lt"/>
              <a:ea typeface="+mn-ea"/>
              <a:cs typeface="+mn-cs"/>
            </a:endParaRPr>
          </a:p>
          <a:p>
            <a:endParaRPr lang="en-US" sz="1900" kern="1200" dirty="0">
              <a:solidFill>
                <a:srgbClr val="FFFFFF"/>
              </a:solidFill>
              <a:latin typeface="+mn-lt"/>
              <a:ea typeface="+mn-ea"/>
              <a:cs typeface="+mn-cs"/>
            </a:endParaRPr>
          </a:p>
        </p:txBody>
      </p:sp>
      <p:pic>
        <p:nvPicPr>
          <p:cNvPr id="4" name="Picture 3">
            <a:extLst>
              <a:ext uri="{FF2B5EF4-FFF2-40B4-BE49-F238E27FC236}">
                <a16:creationId xmlns:a16="http://schemas.microsoft.com/office/drawing/2014/main" id="{AE388562-8DF7-478A-8E35-5664C8ACF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0996" y="2346684"/>
            <a:ext cx="6274296" cy="2164631"/>
          </a:xfrm>
          <a:prstGeom prst="rect">
            <a:avLst/>
          </a:prstGeom>
        </p:spPr>
      </p:pic>
      <p:sp>
        <p:nvSpPr>
          <p:cNvPr id="8" name="Text Placeholder 2">
            <a:extLst>
              <a:ext uri="{FF2B5EF4-FFF2-40B4-BE49-F238E27FC236}">
                <a16:creationId xmlns:a16="http://schemas.microsoft.com/office/drawing/2014/main" id="{A11E4F01-3A07-447E-9463-C489F37BDCFE}"/>
              </a:ext>
            </a:extLst>
          </p:cNvPr>
          <p:cNvSpPr txBox="1">
            <a:spLocks/>
          </p:cNvSpPr>
          <p:nvPr/>
        </p:nvSpPr>
        <p:spPr>
          <a:xfrm>
            <a:off x="6883591" y="4909955"/>
            <a:ext cx="3308131" cy="10796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800" dirty="0">
                <a:solidFill>
                  <a:schemeClr val="tx1"/>
                </a:solidFill>
              </a:rPr>
              <a:t>GoldBookNS.com</a:t>
            </a:r>
          </a:p>
          <a:p>
            <a:pPr algn="ctr"/>
            <a:r>
              <a:rPr lang="en-US" sz="2800" dirty="0">
                <a:solidFill>
                  <a:schemeClr val="tx1"/>
                </a:solidFill>
              </a:rPr>
              <a:t>480.739.3400</a:t>
            </a:r>
          </a:p>
          <a:p>
            <a:pPr algn="ctr"/>
            <a:endParaRPr lang="en-US" sz="1900" dirty="0">
              <a:solidFill>
                <a:srgbClr val="FFFFFF"/>
              </a:solidFill>
            </a:endParaRPr>
          </a:p>
          <a:p>
            <a:pPr algn="ctr"/>
            <a:endParaRPr lang="en-US" sz="1900" dirty="0">
              <a:solidFill>
                <a:srgbClr val="FFFFFF"/>
              </a:solidFill>
            </a:endParaRPr>
          </a:p>
        </p:txBody>
      </p:sp>
    </p:spTree>
    <p:extLst>
      <p:ext uri="{BB962C8B-B14F-4D97-AF65-F5344CB8AC3E}">
        <p14:creationId xmlns:p14="http://schemas.microsoft.com/office/powerpoint/2010/main" val="298405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AC4889-6F8B-402B-8130-2315CD542702}"/>
              </a:ext>
            </a:extLst>
          </p:cNvPr>
          <p:cNvSpPr>
            <a:spLocks noGrp="1"/>
          </p:cNvSpPr>
          <p:nvPr>
            <p:ph type="ctrTitle"/>
          </p:nvPr>
        </p:nvSpPr>
        <p:spPr>
          <a:xfrm>
            <a:off x="2092960" y="517516"/>
            <a:ext cx="8001000" cy="457200"/>
          </a:xfrm>
        </p:spPr>
        <p:txBody>
          <a:bodyPr>
            <a:noAutofit/>
          </a:bodyPr>
          <a:lstStyle/>
          <a:p>
            <a:endParaRPr lang="en-US" dirty="0"/>
          </a:p>
        </p:txBody>
      </p:sp>
      <p:sp>
        <p:nvSpPr>
          <p:cNvPr id="2" name="Content Placeholder 1"/>
          <p:cNvSpPr>
            <a:spLocks noGrp="1"/>
          </p:cNvSpPr>
          <p:nvPr>
            <p:ph idx="1"/>
          </p:nvPr>
        </p:nvSpPr>
        <p:spPr>
          <a:xfrm>
            <a:off x="2209800" y="1170237"/>
            <a:ext cx="7848600" cy="966898"/>
          </a:xfrm>
        </p:spPr>
        <p:txBody>
          <a:bodyPr/>
          <a:lstStyle/>
          <a:p>
            <a:r>
              <a:rPr lang="en-US" sz="1700" dirty="0"/>
              <a:t>You can rely on our expertise in Employee Benefits to help solve your most complex challenges. Customers are at the heart of everything we do, and we’re focused on improving the customer experience – and your results.</a:t>
            </a:r>
          </a:p>
        </p:txBody>
      </p:sp>
      <p:sp>
        <p:nvSpPr>
          <p:cNvPr id="4" name="Slide Number Placeholder 3"/>
          <p:cNvSpPr>
            <a:spLocks noGrp="1"/>
          </p:cNvSpPr>
          <p:nvPr>
            <p:ph type="sldNum" sz="quarter" idx="10"/>
          </p:nvPr>
        </p:nvSpPr>
        <p:spPr/>
        <p:txBody>
          <a:bodyPr/>
          <a:lstStyle/>
          <a:p>
            <a:fld id="{FAB721C6-B02D-8045-8C83-F3873172C969}" type="slidenum">
              <a:rPr lang="en-US" smtClean="0"/>
              <a:pPr/>
              <a:t>2</a:t>
            </a:fld>
            <a:endParaRPr lang="en-US" dirty="0"/>
          </a:p>
        </p:txBody>
      </p:sp>
      <p:graphicFrame>
        <p:nvGraphicFramePr>
          <p:cNvPr id="11" name="Table 11">
            <a:extLst>
              <a:ext uri="{FF2B5EF4-FFF2-40B4-BE49-F238E27FC236}">
                <a16:creationId xmlns:a16="http://schemas.microsoft.com/office/drawing/2014/main" id="{62F0D543-1F40-4638-A1B6-1D94DA7E63A2}"/>
              </a:ext>
            </a:extLst>
          </p:cNvPr>
          <p:cNvGraphicFramePr>
            <a:graphicFrameLocks noGrp="1"/>
          </p:cNvGraphicFramePr>
          <p:nvPr/>
        </p:nvGraphicFramePr>
        <p:xfrm>
          <a:off x="2209800" y="2332656"/>
          <a:ext cx="7884160" cy="3413760"/>
        </p:xfrm>
        <a:graphic>
          <a:graphicData uri="http://schemas.openxmlformats.org/drawingml/2006/table">
            <a:tbl>
              <a:tblPr firstRow="1" bandRow="1">
                <a:tableStyleId>{5C22544A-7EE6-4342-B048-85BDC9FD1C3A}</a:tableStyleId>
              </a:tblPr>
              <a:tblGrid>
                <a:gridCol w="2616200">
                  <a:extLst>
                    <a:ext uri="{9D8B030D-6E8A-4147-A177-3AD203B41FA5}">
                      <a16:colId xmlns:a16="http://schemas.microsoft.com/office/drawing/2014/main" val="351654509"/>
                    </a:ext>
                  </a:extLst>
                </a:gridCol>
                <a:gridCol w="2616200">
                  <a:extLst>
                    <a:ext uri="{9D8B030D-6E8A-4147-A177-3AD203B41FA5}">
                      <a16:colId xmlns:a16="http://schemas.microsoft.com/office/drawing/2014/main" val="3378918777"/>
                    </a:ext>
                  </a:extLst>
                </a:gridCol>
                <a:gridCol w="2651760">
                  <a:extLst>
                    <a:ext uri="{9D8B030D-6E8A-4147-A177-3AD203B41FA5}">
                      <a16:colId xmlns:a16="http://schemas.microsoft.com/office/drawing/2014/main" val="36965399"/>
                    </a:ext>
                  </a:extLst>
                </a:gridCol>
              </a:tblGrid>
              <a:tr h="0">
                <a:tc>
                  <a:txBody>
                    <a:bodyPr/>
                    <a:lstStyle/>
                    <a:p>
                      <a:r>
                        <a:rPr lang="en-US" sz="2000" b="1" dirty="0">
                          <a:solidFill>
                            <a:srgbClr val="0093D1"/>
                          </a:solidFill>
                        </a:rPr>
                        <a:t>Our expertise </a:t>
                      </a:r>
                      <a:br>
                        <a:rPr lang="en-US" sz="2000" b="1" dirty="0">
                          <a:solidFill>
                            <a:srgbClr val="0093D1"/>
                          </a:solidFill>
                        </a:rPr>
                      </a:br>
                      <a:r>
                        <a:rPr lang="en-US" sz="2000" b="1" dirty="0">
                          <a:solidFill>
                            <a:srgbClr val="0093D1"/>
                          </a:solidFill>
                        </a:rPr>
                        <a:t>runs deep</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2000" b="1" dirty="0">
                          <a:solidFill>
                            <a:srgbClr val="54B948"/>
                          </a:solidFill>
                        </a:rPr>
                        <a:t>Our service model </a:t>
                      </a:r>
                      <a:br>
                        <a:rPr lang="en-US" sz="2000" b="1" dirty="0">
                          <a:solidFill>
                            <a:srgbClr val="54B948"/>
                          </a:solidFill>
                        </a:rPr>
                      </a:br>
                      <a:r>
                        <a:rPr lang="en-US" sz="2000" b="1" dirty="0">
                          <a:solidFill>
                            <a:srgbClr val="54B948"/>
                          </a:solidFill>
                        </a:rPr>
                        <a:t>is unmatched</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2000" b="1" dirty="0">
                          <a:solidFill>
                            <a:srgbClr val="F89828"/>
                          </a:solidFill>
                        </a:rPr>
                        <a:t>We put people first to do claims right</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1226473"/>
                  </a:ext>
                </a:extLst>
              </a:tr>
              <a:tr h="0">
                <a:tc>
                  <a:txBody>
                    <a:bodyPr/>
                    <a:lstStyle/>
                    <a:p>
                      <a:r>
                        <a:rPr lang="en-US" sz="1600" b="0" dirty="0">
                          <a:solidFill>
                            <a:srgbClr val="0093D1"/>
                          </a:solidFill>
                        </a:rPr>
                        <a:t>What sets us apart:</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600" b="0" dirty="0">
                          <a:solidFill>
                            <a:srgbClr val="54B948"/>
                          </a:solidFill>
                        </a:rPr>
                        <a:t>How we deliver for you:</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600" b="0" dirty="0">
                          <a:solidFill>
                            <a:srgbClr val="F89828"/>
                          </a:solidFill>
                        </a:rPr>
                        <a:t>Why it matters:</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5644176"/>
                  </a:ext>
                </a:extLst>
              </a:tr>
              <a:tr h="1280160">
                <a:tc>
                  <a:txBody>
                    <a:bodyPr/>
                    <a:lstStyle/>
                    <a:p>
                      <a:pPr marL="169863" indent="-169863">
                        <a:buFont typeface="Arial" panose="020B0604020202020204" pitchFamily="34" charset="0"/>
                        <a:buChar char="•"/>
                      </a:pPr>
                      <a:r>
                        <a:rPr lang="en-US" sz="1400" dirty="0"/>
                        <a:t>Employee benefits are what we do</a:t>
                      </a:r>
                    </a:p>
                    <a:p>
                      <a:pPr marL="169863" indent="-169863">
                        <a:buFont typeface="Arial" panose="020B0604020202020204" pitchFamily="34" charset="0"/>
                        <a:buChar char="•"/>
                      </a:pPr>
                      <a:r>
                        <a:rPr lang="en-US" sz="1400" dirty="0"/>
                        <a:t>Our people know their stuff and innovate</a:t>
                      </a:r>
                    </a:p>
                    <a:p>
                      <a:pPr marL="169863" indent="-169863">
                        <a:buFont typeface="Arial" panose="020B0604020202020204" pitchFamily="34" charset="0"/>
                        <a:buChar char="•"/>
                      </a:pPr>
                      <a:r>
                        <a:rPr lang="en-US" sz="1400" dirty="0"/>
                        <a:t>We believe in partnership</a:t>
                      </a:r>
                    </a:p>
                  </a:txBody>
                  <a:tcPr marL="182880" marR="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indent="-169863"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Single point of contact to support you</a:t>
                      </a:r>
                    </a:p>
                    <a:p>
                      <a:pPr marL="169863" indent="-169863"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Deep bench of experts</a:t>
                      </a:r>
                    </a:p>
                    <a:p>
                      <a:pPr marL="169863" indent="-169863"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You can trust us to follow through and get it right</a:t>
                      </a:r>
                    </a:p>
                  </a:txBody>
                  <a:tcPr marL="182880" marR="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indent="-169863"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We are committed to doing the right thing</a:t>
                      </a:r>
                    </a:p>
                    <a:p>
                      <a:pPr marL="169863" indent="-169863"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Taking care of claimants is the most important thing we do</a:t>
                      </a:r>
                    </a:p>
                  </a:txBody>
                  <a:tcPr marL="182880" marR="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3445169"/>
                  </a:ext>
                </a:extLst>
              </a:tr>
              <a:tr h="457200">
                <a:tc grid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4EA8"/>
                          </a:solidFill>
                          <a:effectLst/>
                          <a:uLnTx/>
                          <a:uFillTx/>
                          <a:latin typeface="+mn-lt"/>
                          <a:ea typeface="+mn-ea"/>
                          <a:cs typeface="+mn-cs"/>
                        </a:rPr>
                        <a:t>The Results:</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169863" indent="-169863" algn="l" defTabSz="914400" rtl="0" eaLnBrk="1" latinLnBrk="0" hangingPunct="1">
                        <a:buFont typeface="Arial" panose="020B0604020202020204" pitchFamily="34" charset="0"/>
                        <a:buChar char="•"/>
                      </a:pPr>
                      <a:endParaRPr lang="en-US" sz="1400" kern="1200" dirty="0">
                        <a:solidFill>
                          <a:schemeClr val="dk1"/>
                        </a:solidFill>
                        <a:latin typeface="+mn-lt"/>
                        <a:ea typeface="+mn-ea"/>
                        <a:cs typeface="+mn-cs"/>
                      </a:endParaRPr>
                    </a:p>
                  </a:txBody>
                  <a:tcPr marL="182880" marR="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169863" indent="-169863" algn="l" defTabSz="914400" rtl="0" eaLnBrk="1" latinLnBrk="0" hangingPunct="1">
                        <a:buFont typeface="Arial" panose="020B0604020202020204" pitchFamily="34" charset="0"/>
                        <a:buChar char="•"/>
                      </a:pPr>
                      <a:endParaRPr lang="en-US" sz="1400" kern="1200" dirty="0">
                        <a:solidFill>
                          <a:schemeClr val="dk1"/>
                        </a:solidFill>
                        <a:latin typeface="+mn-lt"/>
                        <a:ea typeface="+mn-ea"/>
                        <a:cs typeface="+mn-cs"/>
                      </a:endParaRPr>
                    </a:p>
                  </a:txBody>
                  <a:tcPr marL="182880" marR="18288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791207"/>
                  </a:ext>
                </a:extLst>
              </a:tr>
              <a:tr h="640080">
                <a:tc gridSpan="3">
                  <a:txBody>
                    <a:bodyPr/>
                    <a:lstStyle/>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You’ll work with a consultative team who will help you provide tailored, competitive benefits</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Our people-first approach leads to happier, healthier and more productive employees</a:t>
                      </a:r>
                    </a:p>
                  </a:txBody>
                  <a:tcPr marL="182880" marR="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1648560"/>
                  </a:ext>
                </a:extLst>
              </a:tr>
            </a:tbl>
          </a:graphicData>
        </a:graphic>
      </p:graphicFrame>
    </p:spTree>
    <p:extLst>
      <p:ext uri="{BB962C8B-B14F-4D97-AF65-F5344CB8AC3E}">
        <p14:creationId xmlns:p14="http://schemas.microsoft.com/office/powerpoint/2010/main" val="3191941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166"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17D17FB-975C-487E-8519-38E547609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386947" cy="6858478"/>
          </a:xfrm>
          <a:custGeom>
            <a:avLst/>
            <a:gdLst>
              <a:gd name="connsiteX0" fmla="*/ 433167 w 6386947"/>
              <a:gd name="connsiteY0" fmla="*/ 0 h 6858478"/>
              <a:gd name="connsiteX1" fmla="*/ 2138767 w 6386947"/>
              <a:gd name="connsiteY1" fmla="*/ 0 h 6858478"/>
              <a:gd name="connsiteX2" fmla="*/ 3204995 w 6386947"/>
              <a:gd name="connsiteY2" fmla="*/ 0 h 6858478"/>
              <a:gd name="connsiteX3" fmla="*/ 3210572 w 6386947"/>
              <a:gd name="connsiteY3" fmla="*/ 0 h 6858478"/>
              <a:gd name="connsiteX4" fmla="*/ 6386947 w 6386947"/>
              <a:gd name="connsiteY4" fmla="*/ 6858478 h 6858478"/>
              <a:gd name="connsiteX5" fmla="*/ 1832610 w 6386947"/>
              <a:gd name="connsiteY5" fmla="*/ 6858478 h 6858478"/>
              <a:gd name="connsiteX6" fmla="*/ 433167 w 6386947"/>
              <a:gd name="connsiteY6" fmla="*/ 6858478 h 6858478"/>
              <a:gd name="connsiteX7" fmla="*/ 0 w 6386947"/>
              <a:gd name="connsiteY7" fmla="*/ 6858478 h 6858478"/>
              <a:gd name="connsiteX8" fmla="*/ 0 w 6386947"/>
              <a:gd name="connsiteY8" fmla="*/ 478 h 6858478"/>
              <a:gd name="connsiteX9" fmla="*/ 433167 w 6386947"/>
              <a:gd name="connsiteY9" fmla="*/ 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6947" h="6858478">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264EC4-9C4C-4085-812D-6D447AEE01FC}"/>
              </a:ext>
            </a:extLst>
          </p:cNvPr>
          <p:cNvSpPr>
            <a:spLocks noGrp="1"/>
          </p:cNvSpPr>
          <p:nvPr>
            <p:ph type="title"/>
          </p:nvPr>
        </p:nvSpPr>
        <p:spPr>
          <a:xfrm>
            <a:off x="308919" y="1149178"/>
            <a:ext cx="4553593" cy="5093927"/>
          </a:xfrm>
        </p:spPr>
        <p:txBody>
          <a:bodyPr vert="horz" lIns="91440" tIns="45720" rIns="91440" bIns="45720" rtlCol="0" anchor="t">
            <a:normAutofit/>
          </a:bodyPr>
          <a:lstStyle/>
          <a:p>
            <a:br>
              <a:rPr lang="en-US" sz="1800" dirty="0"/>
            </a:br>
            <a:br>
              <a:rPr lang="en-US" sz="1800" dirty="0"/>
            </a:br>
            <a:br>
              <a:rPr lang="en-US" sz="1800" dirty="0"/>
            </a:br>
            <a:r>
              <a:rPr lang="en-US" dirty="0"/>
              <a:t>Thank You for Attending. </a:t>
            </a:r>
            <a:br>
              <a:rPr lang="en-US" dirty="0"/>
            </a:br>
            <a:br>
              <a:rPr lang="en-US" sz="1800" dirty="0"/>
            </a:br>
            <a:br>
              <a:rPr lang="en-US" sz="1800" dirty="0"/>
            </a:br>
            <a:r>
              <a:rPr lang="en-US" sz="4000" dirty="0"/>
              <a:t>We look forward to partnering with you!</a:t>
            </a:r>
          </a:p>
        </p:txBody>
      </p:sp>
      <p:pic>
        <p:nvPicPr>
          <p:cNvPr id="3" name="Picture 2">
            <a:extLst>
              <a:ext uri="{FF2B5EF4-FFF2-40B4-BE49-F238E27FC236}">
                <a16:creationId xmlns:a16="http://schemas.microsoft.com/office/drawing/2014/main" id="{B3D82C05-2C2D-419C-ACA9-07377D6B7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781" y="881089"/>
            <a:ext cx="5702113" cy="1967228"/>
          </a:xfrm>
          <a:prstGeom prst="rect">
            <a:avLst/>
          </a:prstGeom>
        </p:spPr>
      </p:pic>
      <p:pic>
        <p:nvPicPr>
          <p:cNvPr id="5" name="Picture 4" descr="A picture containing grass, outdoor, mountain, sky&#10;&#10;Description automatically generated">
            <a:extLst>
              <a:ext uri="{FF2B5EF4-FFF2-40B4-BE49-F238E27FC236}">
                <a16:creationId xmlns:a16="http://schemas.microsoft.com/office/drawing/2014/main" id="{EA4C3352-5756-4CDD-A2DE-DE316BC50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867" y="3015050"/>
            <a:ext cx="4832987" cy="2813376"/>
          </a:xfrm>
          <a:prstGeom prst="rect">
            <a:avLst/>
          </a:prstGeom>
        </p:spPr>
      </p:pic>
    </p:spTree>
    <p:extLst>
      <p:ext uri="{BB962C8B-B14F-4D97-AF65-F5344CB8AC3E}">
        <p14:creationId xmlns:p14="http://schemas.microsoft.com/office/powerpoint/2010/main" val="18177853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6BCD285D-47D0-4725-863C-883525AAC4E0}"/>
              </a:ext>
            </a:extLst>
          </p:cNvPr>
          <p:cNvSpPr>
            <a:spLocks noGrp="1"/>
          </p:cNvSpPr>
          <p:nvPr>
            <p:ph type="sldNum" sz="quarter" idx="4294967295"/>
          </p:nvPr>
        </p:nvSpPr>
        <p:spPr>
          <a:xfrm>
            <a:off x="203200" y="6375401"/>
            <a:ext cx="609600" cy="365125"/>
          </a:xfrm>
          <a:prstGeom prst="rect">
            <a:avLst/>
          </a:prstGeom>
        </p:spPr>
        <p:txBody>
          <a:bodyPr/>
          <a:lstStyle/>
          <a:p>
            <a:pPr>
              <a:spcAft>
                <a:spcPts val="600"/>
              </a:spcAft>
              <a:defRPr/>
            </a:pPr>
            <a:fld id="{FAB721C6-B02D-8045-8C83-F3873172C969}" type="slidenum">
              <a:rPr lang="en-US" smtClean="0"/>
              <a:pPr>
                <a:spcAft>
                  <a:spcPts val="600"/>
                </a:spcAft>
                <a:defRPr/>
              </a:pPr>
              <a:t>3</a:t>
            </a:fld>
            <a:endParaRPr lang="en-US"/>
          </a:p>
        </p:txBody>
      </p:sp>
      <p:sp>
        <p:nvSpPr>
          <p:cNvPr id="5" name="Date Placeholder 4" hidden="1">
            <a:extLst>
              <a:ext uri="{FF2B5EF4-FFF2-40B4-BE49-F238E27FC236}">
                <a16:creationId xmlns:a16="http://schemas.microsoft.com/office/drawing/2014/main" id="{15811D7E-733F-4A39-8874-FF025A14FC36}"/>
              </a:ext>
            </a:extLst>
          </p:cNvPr>
          <p:cNvSpPr>
            <a:spLocks noGrp="1"/>
          </p:cNvSpPr>
          <p:nvPr>
            <p:ph type="dt" sz="half" idx="4294967295"/>
          </p:nvPr>
        </p:nvSpPr>
        <p:spPr>
          <a:xfrm>
            <a:off x="1016000" y="6375401"/>
            <a:ext cx="2032000" cy="365125"/>
          </a:xfrm>
          <a:prstGeom prst="rect">
            <a:avLst/>
          </a:prstGeom>
        </p:spPr>
        <p:txBody>
          <a:bodyPr/>
          <a:lstStyle/>
          <a:p>
            <a:pPr>
              <a:spcAft>
                <a:spcPts val="600"/>
              </a:spcAft>
              <a:defRPr/>
            </a:pPr>
            <a:fld id="{EA680433-7685-4D24-A18C-2724BA06A2BE}" type="datetime4">
              <a:rPr lang="en-US" smtClean="0"/>
              <a:pPr>
                <a:spcAft>
                  <a:spcPts val="600"/>
                </a:spcAft>
                <a:defRPr/>
              </a:pPr>
              <a:t>August 30, 2021</a:t>
            </a:fld>
            <a:endParaRPr lang="en-US"/>
          </a:p>
        </p:txBody>
      </p:sp>
      <p:pic>
        <p:nvPicPr>
          <p:cNvPr id="1026" name="Picture 2" descr="Machine generated alternative text:&#10;Weigh your options&#10;URGENT CAREHORIZON CAREONLINEEMERGENCY ROOM &#10;Urgent Care and Telemedicine visits can be a more cost effective&#10;alternative to the emergency room.&#10;MAKING THE MOST OF YOUR BENEFITS&#10;9&#10;Freestanding Facility&#10;vs. &#10;Outpatient Hospital &#10;Department&#10;Generic Utilization&#10;vs.&#10;Brand Name &#10;Medications&#10;In-Network &#10;vs.&#10;Out-of-Network &#10;Providers&#10;">
            <a:extLst>
              <a:ext uri="{FF2B5EF4-FFF2-40B4-BE49-F238E27FC236}">
                <a16:creationId xmlns:a16="http://schemas.microsoft.com/office/drawing/2014/main" id="{75F1244B-FDBD-4FAD-884B-C648A52552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3438" y="-457537"/>
            <a:ext cx="10059272" cy="777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1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385" name="Title 1"/>
          <p:cNvSpPr>
            <a:spLocks noGrp="1"/>
          </p:cNvSpPr>
          <p:nvPr>
            <p:ph type="ctrTitle"/>
          </p:nvPr>
        </p:nvSpPr>
        <p:spPr bwMode="auto">
          <a:xfrm>
            <a:off x="1981200" y="457200"/>
            <a:ext cx="81534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a:latin typeface="Arial" charset="0"/>
                <a:cs typeface="Arial" charset="0"/>
              </a:rPr>
              <a:t>Dental Insurance</a:t>
            </a:r>
          </a:p>
        </p:txBody>
      </p:sp>
      <p:sp>
        <p:nvSpPr>
          <p:cNvPr id="1638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9EFDE68E-47A5-7C40-BD64-01585E7C390F}" type="slidenum">
              <a:rPr lang="en-US" smtClean="0">
                <a:solidFill>
                  <a:srgbClr val="125DAB"/>
                </a:solidFill>
                <a:cs typeface="Arial" charset="0"/>
              </a:rPr>
              <a:pPr fontAlgn="base">
                <a:spcBef>
                  <a:spcPct val="0"/>
                </a:spcBef>
                <a:spcAft>
                  <a:spcPct val="0"/>
                </a:spcAft>
              </a:pPr>
              <a:t>4</a:t>
            </a:fld>
            <a:endParaRPr lang="en-US" dirty="0">
              <a:solidFill>
                <a:srgbClr val="125DAB"/>
              </a:solidFill>
              <a:cs typeface="Arial" charset="0"/>
            </a:endParaRPr>
          </a:p>
        </p:txBody>
      </p:sp>
      <p:sp>
        <p:nvSpPr>
          <p:cNvPr id="16389" name="Content Placeholder 3"/>
          <p:cNvSpPr>
            <a:spLocks noGrp="1"/>
          </p:cNvSpPr>
          <p:nvPr>
            <p:ph idx="1"/>
          </p:nvPr>
        </p:nvSpPr>
        <p:spPr bwMode="auto">
          <a:xfrm>
            <a:off x="1981200" y="1371600"/>
            <a:ext cx="4648200" cy="419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a:t>Ameritas dental network</a:t>
            </a:r>
          </a:p>
          <a:p>
            <a:r>
              <a:rPr lang="en-US" sz="2000" dirty="0"/>
              <a:t>Flexible plans</a:t>
            </a:r>
          </a:p>
          <a:p>
            <a:r>
              <a:rPr lang="en-US" sz="2000" dirty="0"/>
              <a:t>Streamlined enrollment and implementation process</a:t>
            </a:r>
          </a:p>
          <a:p>
            <a:endParaRPr lang="en-US" sz="2000" dirty="0"/>
          </a:p>
          <a:p>
            <a:pPr marL="0" indent="0">
              <a:buNone/>
            </a:pPr>
            <a:endParaRPr lang="en-US" sz="2000" dirty="0"/>
          </a:p>
          <a:p>
            <a:endParaRPr lang="en-US" sz="2000" dirty="0"/>
          </a:p>
          <a:p>
            <a:pPr marL="0" indent="0">
              <a:buNone/>
            </a:pPr>
            <a:endParaRPr lang="en-US" sz="2000" b="1" dirty="0"/>
          </a:p>
          <a:p>
            <a:pPr marL="0" indent="0">
              <a:buNone/>
            </a:pPr>
            <a:endParaRPr lang="en-US" sz="2000" dirty="0">
              <a:latin typeface="Arial" charset="0"/>
              <a:cs typeface="Arial" charset="0"/>
            </a:endParaRPr>
          </a:p>
          <a:p>
            <a:pPr>
              <a:buFont typeface="Arial" charset="0"/>
              <a:buChar char="•"/>
            </a:pPr>
            <a:endParaRPr lang="en-US" sz="2000" dirty="0">
              <a:latin typeface="Arial" charset="0"/>
              <a:cs typeface="Arial" charset="0"/>
            </a:endParaRPr>
          </a:p>
        </p:txBody>
      </p:sp>
    </p:spTree>
    <p:extLst>
      <p:ext uri="{BB962C8B-B14F-4D97-AF65-F5344CB8AC3E}">
        <p14:creationId xmlns:p14="http://schemas.microsoft.com/office/powerpoint/2010/main" val="1634220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385" name="Title 1"/>
          <p:cNvSpPr>
            <a:spLocks noGrp="1"/>
          </p:cNvSpPr>
          <p:nvPr>
            <p:ph type="ctrTitle"/>
          </p:nvPr>
        </p:nvSpPr>
        <p:spPr bwMode="auto">
          <a:xfrm>
            <a:off x="1981200" y="457200"/>
            <a:ext cx="81534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a:latin typeface="Arial" charset="0"/>
                <a:cs typeface="Arial" charset="0"/>
              </a:rPr>
              <a:t>Vision Insurance</a:t>
            </a:r>
          </a:p>
        </p:txBody>
      </p:sp>
      <p:sp>
        <p:nvSpPr>
          <p:cNvPr id="1638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9EFDE68E-47A5-7C40-BD64-01585E7C390F}" type="slidenum">
              <a:rPr lang="en-US" smtClean="0">
                <a:solidFill>
                  <a:srgbClr val="125DAB"/>
                </a:solidFill>
                <a:cs typeface="Arial" charset="0"/>
              </a:rPr>
              <a:pPr fontAlgn="base">
                <a:spcBef>
                  <a:spcPct val="0"/>
                </a:spcBef>
                <a:spcAft>
                  <a:spcPct val="0"/>
                </a:spcAft>
              </a:pPr>
              <a:t>5</a:t>
            </a:fld>
            <a:endParaRPr lang="en-US" dirty="0">
              <a:solidFill>
                <a:srgbClr val="125DAB"/>
              </a:solidFill>
              <a:cs typeface="Arial" charset="0"/>
            </a:endParaRPr>
          </a:p>
        </p:txBody>
      </p:sp>
      <p:sp>
        <p:nvSpPr>
          <p:cNvPr id="16389" name="Content Placeholder 3"/>
          <p:cNvSpPr>
            <a:spLocks noGrp="1"/>
          </p:cNvSpPr>
          <p:nvPr>
            <p:ph idx="1"/>
          </p:nvPr>
        </p:nvSpPr>
        <p:spPr bwMode="auto">
          <a:xfrm>
            <a:off x="1981200" y="1371600"/>
            <a:ext cx="4648200" cy="419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a:t>Two nationwide networks:  VSP &amp; EyeMed</a:t>
            </a:r>
          </a:p>
          <a:p>
            <a:r>
              <a:rPr lang="en-US" sz="2000" dirty="0"/>
              <a:t>‭Flexible options, including those </a:t>
            </a:r>
            <a:br>
              <a:rPr lang="en-US" sz="2000" dirty="0"/>
            </a:br>
            <a:r>
              <a:rPr lang="en-US" sz="2000" dirty="0"/>
              <a:t>for small businesses </a:t>
            </a:r>
          </a:p>
          <a:p>
            <a:r>
              <a:rPr lang="en-US" sz="2000" dirty="0"/>
              <a:t>‭Coverage for spouses and children</a:t>
            </a:r>
          </a:p>
          <a:p>
            <a:r>
              <a:rPr lang="en-US" sz="2000" dirty="0"/>
              <a:t>‭Dual or Triple Choice coverage</a:t>
            </a:r>
            <a:r>
              <a:rPr lang="en-US" sz="900" baseline="100000" dirty="0"/>
              <a:t>2</a:t>
            </a:r>
          </a:p>
          <a:p>
            <a:pPr marL="0" indent="0">
              <a:buNone/>
            </a:pPr>
            <a:endParaRPr lang="en-US" sz="2000" b="1" dirty="0"/>
          </a:p>
          <a:p>
            <a:pPr marL="0" indent="0">
              <a:buNone/>
            </a:pPr>
            <a:endParaRPr lang="en-US" sz="2000" dirty="0">
              <a:latin typeface="Arial" charset="0"/>
              <a:cs typeface="Arial" charset="0"/>
            </a:endParaRPr>
          </a:p>
        </p:txBody>
      </p:sp>
      <p:sp>
        <p:nvSpPr>
          <p:cNvPr id="2" name="Rectangle 1"/>
          <p:cNvSpPr/>
          <p:nvPr/>
        </p:nvSpPr>
        <p:spPr>
          <a:xfrm>
            <a:off x="1981200" y="6172200"/>
            <a:ext cx="4572000" cy="338554"/>
          </a:xfrm>
          <a:prstGeom prst="rect">
            <a:avLst/>
          </a:prstGeom>
        </p:spPr>
        <p:txBody>
          <a:bodyPr wrap="square">
            <a:spAutoFit/>
          </a:bodyPr>
          <a:lstStyle/>
          <a:p>
            <a:pPr marL="0" indent="0">
              <a:buNone/>
            </a:pPr>
            <a:r>
              <a:rPr lang="en-US" sz="800" baseline="30000" dirty="0"/>
              <a:t>1 </a:t>
            </a:r>
            <a:r>
              <a:rPr lang="en-US" sz="800" dirty="0"/>
              <a:t>Complete COBRA administration available for groups with 20 or more lives</a:t>
            </a:r>
          </a:p>
          <a:p>
            <a:pPr marL="0" indent="0">
              <a:buNone/>
            </a:pPr>
            <a:r>
              <a:rPr lang="en-US" sz="800" baseline="30000" dirty="0">
                <a:cs typeface="Arial" charset="0"/>
              </a:rPr>
              <a:t>2 </a:t>
            </a:r>
            <a:r>
              <a:rPr lang="en-US" sz="800" dirty="0">
                <a:cs typeface="Arial" charset="0"/>
              </a:rPr>
              <a:t>Only available for groups with 20–1,000 lives </a:t>
            </a:r>
            <a:endParaRPr lang="en-US" sz="800" baseline="30000" dirty="0">
              <a:cs typeface="Arial" charset="0"/>
            </a:endParaRPr>
          </a:p>
        </p:txBody>
      </p:sp>
    </p:spTree>
    <p:extLst>
      <p:ext uri="{BB962C8B-B14F-4D97-AF65-F5344CB8AC3E}">
        <p14:creationId xmlns:p14="http://schemas.microsoft.com/office/powerpoint/2010/main" val="419972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2000" dirty="0"/>
              <a:t>Custom enrollment booklets</a:t>
            </a:r>
          </a:p>
          <a:p>
            <a:pPr lvl="1">
              <a:buFont typeface="Courier New" charset="0"/>
              <a:buChar char="o"/>
            </a:pPr>
            <a:r>
              <a:rPr lang="en-US" dirty="0"/>
              <a:t>Benefit Summaries</a:t>
            </a:r>
          </a:p>
          <a:p>
            <a:pPr lvl="1">
              <a:buFont typeface="Courier New" charset="0"/>
              <a:buChar char="o"/>
            </a:pPr>
            <a:r>
              <a:rPr lang="en-US" dirty="0"/>
              <a:t>Forms</a:t>
            </a:r>
          </a:p>
          <a:p>
            <a:r>
              <a:rPr lang="en-US" sz="2000" dirty="0">
                <a:solidFill>
                  <a:schemeClr val="tx1"/>
                </a:solidFill>
              </a:rPr>
              <a:t>Posters</a:t>
            </a:r>
          </a:p>
          <a:p>
            <a:r>
              <a:rPr lang="en-US" sz="2000" dirty="0">
                <a:solidFill>
                  <a:schemeClr val="tx1"/>
                </a:solidFill>
              </a:rPr>
              <a:t>Postcards</a:t>
            </a:r>
          </a:p>
          <a:p>
            <a:r>
              <a:rPr lang="en-US" sz="2000" dirty="0">
                <a:solidFill>
                  <a:schemeClr val="tx1"/>
                </a:solidFill>
              </a:rPr>
              <a:t>Endorsement letters</a:t>
            </a:r>
          </a:p>
          <a:p>
            <a:r>
              <a:rPr lang="en-US" sz="2000" dirty="0">
                <a:solidFill>
                  <a:schemeClr val="tx1"/>
                </a:solidFill>
              </a:rPr>
              <a:t>Email campaigns</a:t>
            </a:r>
          </a:p>
          <a:p>
            <a:endParaRPr lang="en-US" sz="2000" dirty="0">
              <a:solidFill>
                <a:schemeClr val="tx1"/>
              </a:solidFill>
            </a:endParaRPr>
          </a:p>
          <a:p>
            <a:pPr lvl="0"/>
            <a:endParaRPr lang="en-US" sz="2000" dirty="0"/>
          </a:p>
        </p:txBody>
      </p:sp>
      <p:sp>
        <p:nvSpPr>
          <p:cNvPr id="3" name="Title 2"/>
          <p:cNvSpPr>
            <a:spLocks noGrp="1"/>
          </p:cNvSpPr>
          <p:nvPr>
            <p:ph type="ctrTitle"/>
          </p:nvPr>
        </p:nvSpPr>
        <p:spPr/>
        <p:txBody>
          <a:bodyPr/>
          <a:lstStyle/>
          <a:p>
            <a:r>
              <a:rPr lang="en-US" dirty="0"/>
              <a:t>Customized Enrollment Materials</a:t>
            </a:r>
          </a:p>
        </p:txBody>
      </p:sp>
      <p:sp>
        <p:nvSpPr>
          <p:cNvPr id="4" name="Slide Number Placeholder 3"/>
          <p:cNvSpPr>
            <a:spLocks noGrp="1"/>
          </p:cNvSpPr>
          <p:nvPr>
            <p:ph type="sldNum" sz="quarter" idx="10"/>
          </p:nvPr>
        </p:nvSpPr>
        <p:spPr/>
        <p:txBody>
          <a:bodyPr/>
          <a:lstStyle/>
          <a:p>
            <a:pPr>
              <a:defRPr/>
            </a:pPr>
            <a:fld id="{FAB721C6-B02D-8045-8C83-F3873172C969}" type="slidenum">
              <a:rPr lang="en-US" smtClean="0"/>
              <a:pPr>
                <a:defRPr/>
              </a:pPr>
              <a:t>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552" y="1295401"/>
            <a:ext cx="2563048" cy="39354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1" y="2743200"/>
            <a:ext cx="2065875" cy="2667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5414" y="3671444"/>
            <a:ext cx="1485787" cy="1052957"/>
          </a:xfrm>
          <a:prstGeom prst="rect">
            <a:avLst/>
          </a:prstGeom>
        </p:spPr>
      </p:pic>
      <p:pic>
        <p:nvPicPr>
          <p:cNvPr id="10" name="Picture 9" descr="TS_bmk_sm_286.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05040" y="5929796"/>
            <a:ext cx="1064504" cy="689956"/>
          </a:xfrm>
          <a:prstGeom prst="rect">
            <a:avLst/>
          </a:prstGeom>
        </p:spPr>
      </p:pic>
    </p:spTree>
    <p:extLst>
      <p:ext uri="{BB962C8B-B14F-4D97-AF65-F5344CB8AC3E}">
        <p14:creationId xmlns:p14="http://schemas.microsoft.com/office/powerpoint/2010/main" val="95925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8DE3FC-BAAB-4EE0-B4AB-2CBD75AD9901}"/>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866CD7F0-4456-4B89-9E0C-6EE253E5BC47}"/>
              </a:ext>
            </a:extLst>
          </p:cNvPr>
          <p:cNvSpPr>
            <a:spLocks noGrp="1"/>
          </p:cNvSpPr>
          <p:nvPr>
            <p:ph type="ctrTitle"/>
          </p:nvPr>
        </p:nvSpPr>
        <p:spPr/>
        <p:txBody>
          <a:bodyPr/>
          <a:lstStyle/>
          <a:p>
            <a:endParaRPr lang="en-US"/>
          </a:p>
        </p:txBody>
      </p:sp>
      <p:sp>
        <p:nvSpPr>
          <p:cNvPr id="4" name="Slide Number Placeholder 3">
            <a:extLst>
              <a:ext uri="{FF2B5EF4-FFF2-40B4-BE49-F238E27FC236}">
                <a16:creationId xmlns:a16="http://schemas.microsoft.com/office/drawing/2014/main" id="{93014560-6BB3-447D-B330-28B288B9FEDC}"/>
              </a:ext>
            </a:extLst>
          </p:cNvPr>
          <p:cNvSpPr>
            <a:spLocks noGrp="1"/>
          </p:cNvSpPr>
          <p:nvPr>
            <p:ph type="sldNum" sz="quarter" idx="10"/>
          </p:nvPr>
        </p:nvSpPr>
        <p:spPr/>
        <p:txBody>
          <a:bodyPr/>
          <a:lstStyle/>
          <a:p>
            <a:pPr>
              <a:defRPr/>
            </a:pPr>
            <a:fld id="{FAB721C6-B02D-8045-8C83-F3873172C969}" type="slidenum">
              <a:rPr lang="en-US" smtClean="0"/>
              <a:pPr>
                <a:defRPr/>
              </a:pPr>
              <a:t>7</a:t>
            </a:fld>
            <a:endParaRPr lang="en-US" dirty="0"/>
          </a:p>
        </p:txBody>
      </p:sp>
      <p:sp>
        <p:nvSpPr>
          <p:cNvPr id="5" name="Date Placeholder 4">
            <a:extLst>
              <a:ext uri="{FF2B5EF4-FFF2-40B4-BE49-F238E27FC236}">
                <a16:creationId xmlns:a16="http://schemas.microsoft.com/office/drawing/2014/main" id="{7494E57D-AF2D-4566-A81F-3B01D19C7BEB}"/>
              </a:ext>
            </a:extLst>
          </p:cNvPr>
          <p:cNvSpPr>
            <a:spLocks noGrp="1"/>
          </p:cNvSpPr>
          <p:nvPr>
            <p:ph type="dt" sz="half" idx="12"/>
          </p:nvPr>
        </p:nvSpPr>
        <p:spPr/>
        <p:txBody>
          <a:bodyPr/>
          <a:lstStyle/>
          <a:p>
            <a:pPr>
              <a:defRPr/>
            </a:pPr>
            <a:fld id="{EA680433-7685-4D24-A18C-2724BA06A2BE}" type="datetime4">
              <a:rPr lang="en-US" smtClean="0"/>
              <a:t>August 30, 2021</a:t>
            </a:fld>
            <a:endParaRPr lang="en-US" dirty="0"/>
          </a:p>
        </p:txBody>
      </p:sp>
      <p:pic>
        <p:nvPicPr>
          <p:cNvPr id="2049" name="Picture 1">
            <a:extLst>
              <a:ext uri="{FF2B5EF4-FFF2-40B4-BE49-F238E27FC236}">
                <a16:creationId xmlns:a16="http://schemas.microsoft.com/office/drawing/2014/main" id="{1BDF6C88-6360-469D-8966-50FF95BD0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564" y="-457537"/>
            <a:ext cx="10059272" cy="77730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3DEBD6C-DDA6-4DFF-A008-C410E8832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73000" cy="971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14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C8D253-B997-403C-A2AB-67D05AF9BC6E}"/>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5B701FC-2CFA-4DD7-AAB8-11E7E0D1382A}"/>
              </a:ext>
            </a:extLst>
          </p:cNvPr>
          <p:cNvSpPr>
            <a:spLocks noGrp="1"/>
          </p:cNvSpPr>
          <p:nvPr>
            <p:ph type="ctrTitle"/>
          </p:nvPr>
        </p:nvSpPr>
        <p:spPr/>
        <p:txBody>
          <a:bodyPr/>
          <a:lstStyle/>
          <a:p>
            <a:endParaRPr lang="en-US"/>
          </a:p>
        </p:txBody>
      </p:sp>
      <p:sp>
        <p:nvSpPr>
          <p:cNvPr id="4" name="Slide Number Placeholder 3">
            <a:extLst>
              <a:ext uri="{FF2B5EF4-FFF2-40B4-BE49-F238E27FC236}">
                <a16:creationId xmlns:a16="http://schemas.microsoft.com/office/drawing/2014/main" id="{365A045A-1707-4825-85CE-6086ACF4D942}"/>
              </a:ext>
            </a:extLst>
          </p:cNvPr>
          <p:cNvSpPr>
            <a:spLocks noGrp="1"/>
          </p:cNvSpPr>
          <p:nvPr>
            <p:ph type="sldNum" sz="quarter" idx="10"/>
          </p:nvPr>
        </p:nvSpPr>
        <p:spPr/>
        <p:txBody>
          <a:bodyPr/>
          <a:lstStyle/>
          <a:p>
            <a:pPr>
              <a:defRPr/>
            </a:pPr>
            <a:fld id="{FAB721C6-B02D-8045-8C83-F3873172C969}" type="slidenum">
              <a:rPr lang="en-US" smtClean="0"/>
              <a:pPr>
                <a:defRPr/>
              </a:pPr>
              <a:t>8</a:t>
            </a:fld>
            <a:endParaRPr lang="en-US" dirty="0"/>
          </a:p>
        </p:txBody>
      </p:sp>
      <p:sp>
        <p:nvSpPr>
          <p:cNvPr id="5" name="Date Placeholder 4">
            <a:extLst>
              <a:ext uri="{FF2B5EF4-FFF2-40B4-BE49-F238E27FC236}">
                <a16:creationId xmlns:a16="http://schemas.microsoft.com/office/drawing/2014/main" id="{73F70911-8C60-40F4-9985-2A602DAEA882}"/>
              </a:ext>
            </a:extLst>
          </p:cNvPr>
          <p:cNvSpPr>
            <a:spLocks noGrp="1"/>
          </p:cNvSpPr>
          <p:nvPr>
            <p:ph type="dt" sz="half" idx="12"/>
          </p:nvPr>
        </p:nvSpPr>
        <p:spPr/>
        <p:txBody>
          <a:bodyPr/>
          <a:lstStyle/>
          <a:p>
            <a:pPr>
              <a:defRPr/>
            </a:pPr>
            <a:fld id="{EA680433-7685-4D24-A18C-2724BA06A2BE}" type="datetime4">
              <a:rPr lang="en-US" smtClean="0"/>
              <a:t>August 30, 2021</a:t>
            </a:fld>
            <a:endParaRPr lang="en-US" dirty="0"/>
          </a:p>
        </p:txBody>
      </p:sp>
      <p:pic>
        <p:nvPicPr>
          <p:cNvPr id="3073" name="Picture 1">
            <a:extLst>
              <a:ext uri="{FF2B5EF4-FFF2-40B4-BE49-F238E27FC236}">
                <a16:creationId xmlns:a16="http://schemas.microsoft.com/office/drawing/2014/main" id="{1E990434-9409-4740-88AA-0579CB3F3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364" y="-457537"/>
            <a:ext cx="10059272" cy="777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776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bwMode="auto">
          <a:xfrm>
            <a:off x="1981200" y="457200"/>
            <a:ext cx="81534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a:latin typeface="Arial" charset="0"/>
                <a:cs typeface="Arial" charset="0"/>
              </a:rPr>
              <a:t>Today’s Economy</a:t>
            </a:r>
          </a:p>
        </p:txBody>
      </p:sp>
      <p:sp>
        <p:nvSpPr>
          <p:cNvPr id="1638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9EFDE68E-47A5-7C40-BD64-01585E7C390F}" type="slidenum">
              <a:rPr lang="en-US" smtClean="0">
                <a:solidFill>
                  <a:srgbClr val="125DAB"/>
                </a:solidFill>
                <a:cs typeface="Arial" charset="0"/>
              </a:rPr>
              <a:t>9</a:t>
            </a:fld>
            <a:endParaRPr lang="en-US" dirty="0">
              <a:solidFill>
                <a:srgbClr val="125DAB"/>
              </a:solidFill>
              <a:cs typeface="Arial" charset="0"/>
            </a:endParaRPr>
          </a:p>
        </p:txBody>
      </p:sp>
      <p:sp>
        <p:nvSpPr>
          <p:cNvPr id="7" name="Content Placeholder 13"/>
          <p:cNvSpPr txBox="1">
            <a:spLocks/>
          </p:cNvSpPr>
          <p:nvPr/>
        </p:nvSpPr>
        <p:spPr>
          <a:xfrm>
            <a:off x="1981200" y="5582759"/>
            <a:ext cx="6722076" cy="724600"/>
          </a:xfrm>
          <a:prstGeom prst="rect">
            <a:avLst/>
          </a:prstGeom>
        </p:spPr>
        <p:txBody>
          <a:bodyPr/>
          <a:lstStyle>
            <a:lvl1pPr marL="233363" indent="-233363" algn="l" rtl="0" eaLnBrk="1" fontAlgn="base" hangingPunct="1">
              <a:lnSpc>
                <a:spcPct val="100000"/>
              </a:lnSpc>
              <a:spcBef>
                <a:spcPct val="20000"/>
              </a:spcBef>
              <a:spcAft>
                <a:spcPts val="300"/>
              </a:spcAft>
              <a:buFont typeface="Arial" pitchFamily="34" charset="0"/>
              <a:buChar char="•"/>
              <a:defRPr sz="2200" kern="1200">
                <a:solidFill>
                  <a:srgbClr val="000000"/>
                </a:solidFill>
                <a:latin typeface="Arial" pitchFamily="34" charset="0"/>
                <a:ea typeface="ＭＳ Ｐゴシック" charset="0"/>
                <a:cs typeface="Arial" pitchFamily="34" charset="0"/>
              </a:defRPr>
            </a:lvl1pPr>
            <a:lvl2pPr marL="690563" indent="-233363" algn="l" rtl="0" eaLnBrk="1" fontAlgn="base" hangingPunct="1">
              <a:lnSpc>
                <a:spcPct val="100000"/>
              </a:lnSpc>
              <a:spcBef>
                <a:spcPct val="20000"/>
              </a:spcBef>
              <a:spcAft>
                <a:spcPts val="400"/>
              </a:spcAft>
              <a:buFont typeface="Arial" pitchFamily="34" charset="0"/>
              <a:buChar char="•"/>
              <a:defRPr sz="1800" kern="1200" baseline="0">
                <a:solidFill>
                  <a:srgbClr val="000000"/>
                </a:solidFill>
                <a:latin typeface="Arial" pitchFamily="34" charset="0"/>
                <a:ea typeface="ＭＳ Ｐゴシック" charset="0"/>
                <a:cs typeface="Arial" pitchFamily="34" charset="0"/>
              </a:defRPr>
            </a:lvl2pPr>
            <a:lvl3pPr marL="1143000" indent="-228600" algn="l" rtl="0" eaLnBrk="1" fontAlgn="base" hangingPunct="1">
              <a:lnSpc>
                <a:spcPct val="100000"/>
              </a:lnSpc>
              <a:spcBef>
                <a:spcPct val="20000"/>
              </a:spcBef>
              <a:spcAft>
                <a:spcPts val="300"/>
              </a:spcAft>
              <a:buFont typeface="Arial" pitchFamily="34" charset="0"/>
              <a:buChar char="–"/>
              <a:defRPr sz="1600" kern="1200">
                <a:solidFill>
                  <a:srgbClr val="000000"/>
                </a:solidFill>
                <a:latin typeface="Arial" pitchFamily="34" charset="0"/>
                <a:ea typeface="ＭＳ Ｐゴシック" charset="0"/>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indent="-230188" fontAlgn="auto">
              <a:buNone/>
              <a:defRPr/>
            </a:pPr>
            <a:endParaRPr lang="en-US" sz="1200" dirty="0">
              <a:ea typeface="+mn-ea"/>
            </a:endParaRPr>
          </a:p>
        </p:txBody>
      </p:sp>
      <p:sp>
        <p:nvSpPr>
          <p:cNvPr id="8" name="Date Placeholder 5"/>
          <p:cNvSpPr>
            <a:spLocks noGrp="1"/>
          </p:cNvSpPr>
          <p:nvPr>
            <p:ph type="dt" sz="quarter" idx="12"/>
          </p:nvPr>
        </p:nvSpPr>
        <p:spPr bwMode="auto">
          <a:xfrm>
            <a:off x="2145956" y="6307359"/>
            <a:ext cx="7226644" cy="228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r>
              <a:rPr lang="en-US" sz="800" dirty="0">
                <a:cs typeface="Arial" charset="0"/>
              </a:rPr>
              <a:t>1 U.S. Social Security Administration, Facts: </a:t>
            </a:r>
            <a:r>
              <a:rPr lang="en-US" sz="800" dirty="0" err="1">
                <a:cs typeface="Arial" charset="0"/>
              </a:rPr>
              <a:t>ssa.gov</a:t>
            </a:r>
            <a:r>
              <a:rPr lang="en-US" sz="800" dirty="0">
                <a:cs typeface="Arial" charset="0"/>
              </a:rPr>
              <a:t>/</a:t>
            </a:r>
            <a:r>
              <a:rPr lang="en-US" sz="800" dirty="0" err="1">
                <a:cs typeface="Arial" charset="0"/>
              </a:rPr>
              <a:t>disabilityfacts</a:t>
            </a:r>
            <a:r>
              <a:rPr lang="en-US" sz="800" dirty="0">
                <a:cs typeface="Arial" charset="0"/>
              </a:rPr>
              <a:t>/</a:t>
            </a:r>
            <a:r>
              <a:rPr lang="en-US" sz="800" dirty="0" err="1">
                <a:cs typeface="Arial" charset="0"/>
              </a:rPr>
              <a:t>facts.html</a:t>
            </a:r>
            <a:r>
              <a:rPr lang="en-US" sz="800" dirty="0">
                <a:cs typeface="Arial" charset="0"/>
              </a:rPr>
              <a:t>, accessed Nov. 1, 2017 </a:t>
            </a:r>
          </a:p>
          <a:p>
            <a:pPr fontAlgn="base">
              <a:spcBef>
                <a:spcPct val="0"/>
              </a:spcBef>
              <a:spcAft>
                <a:spcPct val="0"/>
              </a:spcAft>
            </a:pPr>
            <a:r>
              <a:rPr lang="en-US" sz="800" dirty="0">
                <a:cs typeface="Arial" charset="0"/>
              </a:rPr>
              <a:t>2 “Report on the Economic Well-Being of U.S. Households in 2016, the U.S. Federal Reserve System Board of Governors, May 2017</a:t>
            </a:r>
          </a:p>
          <a:p>
            <a:pPr fontAlgn="base">
              <a:spcBef>
                <a:spcPct val="0"/>
              </a:spcBef>
              <a:spcAft>
                <a:spcPct val="0"/>
              </a:spcAft>
            </a:pPr>
            <a:r>
              <a:rPr lang="en-US" sz="800" dirty="0">
                <a:cs typeface="Arial" charset="0"/>
              </a:rPr>
              <a:t>3 </a:t>
            </a:r>
            <a:r>
              <a:rPr lang="en-US" sz="800" dirty="0" err="1">
                <a:cs typeface="Arial" charset="0"/>
              </a:rPr>
              <a:t>Kontis</a:t>
            </a:r>
            <a:r>
              <a:rPr lang="en-US" sz="800" dirty="0">
                <a:cs typeface="Arial" charset="0"/>
              </a:rPr>
              <a:t> V et al, “Future Life Expectancies in 35 Industrialized Countries: Projections with a Bayesian Model Ensemble,</a:t>
            </a:r>
            <a:br>
              <a:rPr lang="en-US" sz="800" dirty="0">
                <a:cs typeface="Arial" charset="0"/>
              </a:rPr>
            </a:br>
            <a:r>
              <a:rPr lang="en-US" sz="800" dirty="0">
                <a:cs typeface="Arial" charset="0"/>
              </a:rPr>
              <a:t>"The Lancet, published online, Feb. 21, 2017</a:t>
            </a:r>
          </a:p>
          <a:p>
            <a:pPr fontAlgn="base">
              <a:spcBef>
                <a:spcPct val="0"/>
              </a:spcBef>
              <a:spcAft>
                <a:spcPct val="0"/>
              </a:spcAft>
            </a:pPr>
            <a:r>
              <a:rPr lang="en-US" sz="800" dirty="0">
                <a:cs typeface="Arial" charset="0"/>
              </a:rPr>
              <a:t>4 Kaiser/HRET, "Survey of Employer-Sponsored Health Benefits," 2017</a:t>
            </a:r>
          </a:p>
        </p:txBody>
      </p:sp>
      <p:sp>
        <p:nvSpPr>
          <p:cNvPr id="9" name="Content Placeholder 3"/>
          <p:cNvSpPr>
            <a:spLocks noGrp="1"/>
          </p:cNvSpPr>
          <p:nvPr>
            <p:ph idx="1"/>
          </p:nvPr>
        </p:nvSpPr>
        <p:spPr bwMode="auto">
          <a:xfrm>
            <a:off x="1981200" y="1371600"/>
            <a:ext cx="8153400" cy="3962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a:solidFill>
                  <a:schemeClr val="tx1"/>
                </a:solidFill>
                <a:latin typeface="Arial" charset="0"/>
                <a:cs typeface="Arial" charset="0"/>
              </a:rPr>
              <a:t>U.S. Workers underestimate their risk of a disability</a:t>
            </a:r>
            <a:r>
              <a:rPr lang="en-US" sz="900" baseline="100000" dirty="0">
                <a:solidFill>
                  <a:schemeClr val="tx1"/>
                </a:solidFill>
                <a:latin typeface="Arial" charset="0"/>
                <a:cs typeface="Arial" charset="0"/>
              </a:rPr>
              <a:t>1</a:t>
            </a:r>
          </a:p>
          <a:p>
            <a:r>
              <a:rPr lang="en-US" sz="2000" dirty="0">
                <a:solidFill>
                  <a:schemeClr val="tx1"/>
                </a:solidFill>
                <a:latin typeface="Arial" charset="0"/>
                <a:cs typeface="Arial" charset="0"/>
              </a:rPr>
              <a:t>Just under 1 in 4 are not able to pay all of their current month’s </a:t>
            </a:r>
            <a:br>
              <a:rPr lang="en-US" sz="2000" dirty="0">
                <a:solidFill>
                  <a:schemeClr val="tx1"/>
                </a:solidFill>
                <a:latin typeface="Arial" charset="0"/>
                <a:cs typeface="Arial" charset="0"/>
              </a:rPr>
            </a:br>
            <a:r>
              <a:rPr lang="en-US" sz="2000" dirty="0">
                <a:solidFill>
                  <a:schemeClr val="tx1"/>
                </a:solidFill>
                <a:latin typeface="Arial" charset="0"/>
                <a:cs typeface="Arial" charset="0"/>
              </a:rPr>
              <a:t>bills in full</a:t>
            </a:r>
            <a:r>
              <a:rPr lang="en-US" sz="900" baseline="100000" dirty="0">
                <a:solidFill>
                  <a:schemeClr val="tx1"/>
                </a:solidFill>
                <a:latin typeface="Arial" charset="0"/>
                <a:cs typeface="Arial" charset="0"/>
              </a:rPr>
              <a:t>2</a:t>
            </a:r>
          </a:p>
          <a:p>
            <a:r>
              <a:rPr lang="en-US" sz="2000" dirty="0">
                <a:solidFill>
                  <a:schemeClr val="tx1"/>
                </a:solidFill>
                <a:latin typeface="Arial" charset="0"/>
                <a:cs typeface="Arial" charset="0"/>
              </a:rPr>
              <a:t>Life expectancy and mortality outlook varies</a:t>
            </a:r>
            <a:r>
              <a:rPr lang="en-US" sz="900" baseline="100000" dirty="0">
                <a:solidFill>
                  <a:schemeClr val="tx1"/>
                </a:solidFill>
                <a:latin typeface="Arial" charset="0"/>
                <a:cs typeface="Arial" charset="0"/>
              </a:rPr>
              <a:t>3</a:t>
            </a:r>
          </a:p>
          <a:p>
            <a:r>
              <a:rPr lang="en-US" sz="2000" dirty="0">
                <a:solidFill>
                  <a:schemeClr val="tx1"/>
                </a:solidFill>
                <a:latin typeface="Arial" charset="0"/>
                <a:cs typeface="Arial" charset="0"/>
              </a:rPr>
              <a:t>U.S. incomes are growing, but slowly</a:t>
            </a:r>
            <a:r>
              <a:rPr lang="en-US" sz="900" baseline="100000" dirty="0">
                <a:solidFill>
                  <a:schemeClr val="tx1"/>
                </a:solidFill>
                <a:latin typeface="Arial" charset="0"/>
                <a:cs typeface="Arial" charset="0"/>
              </a:rPr>
              <a:t>1</a:t>
            </a:r>
          </a:p>
          <a:p>
            <a:r>
              <a:rPr lang="en-US" sz="2000" dirty="0">
                <a:solidFill>
                  <a:schemeClr val="tx1"/>
                </a:solidFill>
                <a:latin typeface="Arial" charset="0"/>
                <a:cs typeface="Arial" charset="0"/>
              </a:rPr>
              <a:t>Large regional income disparities and growing inequity</a:t>
            </a:r>
            <a:r>
              <a:rPr lang="en-US" sz="900" baseline="100000" dirty="0">
                <a:solidFill>
                  <a:schemeClr val="tx1"/>
                </a:solidFill>
                <a:latin typeface="Arial" charset="0"/>
                <a:cs typeface="Arial" charset="0"/>
              </a:rPr>
              <a:t>1</a:t>
            </a:r>
          </a:p>
          <a:p>
            <a:endParaRPr lang="en-US" sz="2000" baseline="30000" dirty="0">
              <a:solidFill>
                <a:schemeClr val="tx1"/>
              </a:solidFill>
              <a:latin typeface="Arial" charset="0"/>
              <a:cs typeface="Arial" charset="0"/>
            </a:endParaRPr>
          </a:p>
          <a:p>
            <a:pPr marL="0" indent="0">
              <a:buNone/>
            </a:pPr>
            <a:r>
              <a:rPr lang="en-US" sz="2000" dirty="0">
                <a:solidFill>
                  <a:srgbClr val="0093D1"/>
                </a:solidFill>
                <a:latin typeface="Arial" charset="0"/>
                <a:cs typeface="Arial" charset="0"/>
              </a:rPr>
              <a:t>What does this mean?</a:t>
            </a:r>
          </a:p>
          <a:p>
            <a:r>
              <a:rPr lang="en-US" sz="2000" dirty="0">
                <a:solidFill>
                  <a:schemeClr val="tx1"/>
                </a:solidFill>
                <a:latin typeface="Arial" charset="0"/>
                <a:cs typeface="Arial" charset="0"/>
              </a:rPr>
              <a:t>Increased demand for disability insurance</a:t>
            </a:r>
            <a:r>
              <a:rPr lang="en-US" sz="900" baseline="100000" dirty="0">
                <a:solidFill>
                  <a:schemeClr val="tx1"/>
                </a:solidFill>
                <a:latin typeface="Arial" charset="0"/>
                <a:cs typeface="Arial" charset="0"/>
              </a:rPr>
              <a:t>4</a:t>
            </a:r>
          </a:p>
          <a:p>
            <a:pPr marL="0" indent="0">
              <a:buNone/>
            </a:pPr>
            <a:endParaRPr lang="en-US" dirty="0">
              <a:latin typeface="Arial" charset="0"/>
              <a:cs typeface="Arial" charset="0"/>
            </a:endParaRPr>
          </a:p>
        </p:txBody>
      </p:sp>
      <p:pic>
        <p:nvPicPr>
          <p:cNvPr id="10" name="Picture 9" descr="TS_bmk_sm_286.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05040" y="5929796"/>
            <a:ext cx="1064504" cy="689956"/>
          </a:xfrm>
          <a:prstGeom prst="rect">
            <a:avLst/>
          </a:prstGeom>
        </p:spPr>
      </p:pic>
    </p:spTree>
    <p:extLst>
      <p:ext uri="{BB962C8B-B14F-4D97-AF65-F5344CB8AC3E}">
        <p14:creationId xmlns:p14="http://schemas.microsoft.com/office/powerpoint/2010/main" val="1148083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 Master TEMPLATE 2015">
  <a:themeElements>
    <a:clrScheme name="Custom 7">
      <a:dk1>
        <a:sysClr val="windowText" lastClr="000000"/>
      </a:dk1>
      <a:lt1>
        <a:sysClr val="window" lastClr="FFFFFF"/>
      </a:lt1>
      <a:dk2>
        <a:srgbClr val="004EA8"/>
      </a:dk2>
      <a:lt2>
        <a:srgbClr val="FFFFFF"/>
      </a:lt2>
      <a:accent1>
        <a:srgbClr val="54B948"/>
      </a:accent1>
      <a:accent2>
        <a:srgbClr val="232F84"/>
      </a:accent2>
      <a:accent3>
        <a:srgbClr val="FCD200"/>
      </a:accent3>
      <a:accent4>
        <a:srgbClr val="F89828"/>
      </a:accent4>
      <a:accent5>
        <a:srgbClr val="E31937"/>
      </a:accent5>
      <a:accent6>
        <a:srgbClr val="6BA7EA"/>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 Standard Template.potx [Read-Only]" id="{6F0A22EC-B338-468E-B1C6-93C8355194FB}" vid="{6E28698A-9F85-4650-9431-8C9FD810CDB6}"/>
    </a:ext>
  </a:extLst>
</a:theme>
</file>

<file path=ppt/theme/theme4.xml><?xml version="1.0" encoding="utf-8"?>
<a:theme xmlns:a="http://schemas.openxmlformats.org/drawingml/2006/main" name="Office Theme">
  <a:themeElements>
    <a:clrScheme name="Custom 3">
      <a:dk1>
        <a:srgbClr val="676869"/>
      </a:dk1>
      <a:lt1>
        <a:srgbClr val="FFFFFF"/>
      </a:lt1>
      <a:dk2>
        <a:srgbClr val="BEC0C0"/>
      </a:dk2>
      <a:lt2>
        <a:srgbClr val="FFFFFF"/>
      </a:lt2>
      <a:accent1>
        <a:srgbClr val="00407F"/>
      </a:accent1>
      <a:accent2>
        <a:srgbClr val="FF7D27"/>
      </a:accent2>
      <a:accent3>
        <a:srgbClr val="4FB936"/>
      </a:accent3>
      <a:accent4>
        <a:srgbClr val="00ACE4"/>
      </a:accent4>
      <a:accent5>
        <a:srgbClr val="F8C700"/>
      </a:accent5>
      <a:accent6>
        <a:srgbClr val="F44046"/>
      </a:accent6>
      <a:hlink>
        <a:srgbClr val="00ACE4"/>
      </a:hlink>
      <a:folHlink>
        <a:srgbClr val="00407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1101</Words>
  <Application>Microsoft Office PowerPoint</Application>
  <PresentationFormat>Widescreen</PresentationFormat>
  <Paragraphs>186</Paragraphs>
  <Slides>20</Slides>
  <Notes>13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Calibri Light</vt:lpstr>
      <vt:lpstr>Century Gothic</vt:lpstr>
      <vt:lpstr>Century Gothic Bold</vt:lpstr>
      <vt:lpstr>Courier New</vt:lpstr>
      <vt:lpstr>Office Theme</vt:lpstr>
      <vt:lpstr>Office Theme</vt:lpstr>
      <vt:lpstr>PPT Master TEMPLATE 2015</vt:lpstr>
      <vt:lpstr>Office Theme</vt:lpstr>
      <vt:lpstr>Employee Retention Strategies           </vt:lpstr>
      <vt:lpstr>PowerPoint Presentation</vt:lpstr>
      <vt:lpstr>PowerPoint Presentation</vt:lpstr>
      <vt:lpstr>Dental Insurance</vt:lpstr>
      <vt:lpstr>Vision Insurance</vt:lpstr>
      <vt:lpstr>Customized Enrollment Materials</vt:lpstr>
      <vt:lpstr>PowerPoint Presentation</vt:lpstr>
      <vt:lpstr>PowerPoint Presentation</vt:lpstr>
      <vt:lpstr>Today’s Economy</vt:lpstr>
      <vt:lpstr>1 in 4 Americans are not able to pay all of their current month’s bills in full* </vt:lpstr>
      <vt:lpstr>Short Term  Disability Insurance</vt:lpstr>
      <vt:lpstr>Long Term  Disability Insurance</vt:lpstr>
      <vt:lpstr>Guarantee Standard Issue (GSI) Policies </vt:lpstr>
      <vt:lpstr>Life Insurance</vt:lpstr>
      <vt:lpstr>PowerPoint Presentation</vt:lpstr>
      <vt:lpstr>Group Life Insurance</vt:lpstr>
      <vt:lpstr>Our Enrollment Decision Support Tool*</vt:lpstr>
      <vt:lpstr>Questions?</vt:lpstr>
      <vt:lpstr>               Information Needed for Group Solutions:</vt:lpstr>
      <vt:lpstr>   Thank You for Attending.    We look forward to partnering with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Kirstein, Jason</dc:creator>
  <cp:lastModifiedBy>Beyer, Richard</cp:lastModifiedBy>
  <cp:revision>8</cp:revision>
  <dcterms:created xsi:type="dcterms:W3CDTF">2021-06-22T20:22:13Z</dcterms:created>
  <dcterms:modified xsi:type="dcterms:W3CDTF">2021-08-30T19:55:08Z</dcterms:modified>
</cp:coreProperties>
</file>