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3"/>
  </p:notesMasterIdLst>
  <p:sldIdLst>
    <p:sldId id="263" r:id="rId2"/>
    <p:sldId id="269" r:id="rId3"/>
    <p:sldId id="286" r:id="rId4"/>
    <p:sldId id="270" r:id="rId5"/>
    <p:sldId id="293" r:id="rId6"/>
    <p:sldId id="296" r:id="rId7"/>
    <p:sldId id="271" r:id="rId8"/>
    <p:sldId id="295" r:id="rId9"/>
    <p:sldId id="257" r:id="rId10"/>
    <p:sldId id="261" r:id="rId11"/>
    <p:sldId id="272" r:id="rId12"/>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3E56B67C-0789-4DCE-A376-AF8C7FC107DC}" type="datetimeFigureOut">
              <a:rPr lang="en-US" smtClean="0"/>
              <a:t>8/30/2021</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4D0617BE-0943-4F7D-90C0-FAE4E2F0CFAB}" type="slidenum">
              <a:rPr lang="en-US" smtClean="0"/>
              <a:t>‹#›</a:t>
            </a:fld>
            <a:endParaRPr lang="en-US"/>
          </a:p>
        </p:txBody>
      </p:sp>
    </p:spTree>
    <p:extLst>
      <p:ext uri="{BB962C8B-B14F-4D97-AF65-F5344CB8AC3E}">
        <p14:creationId xmlns:p14="http://schemas.microsoft.com/office/powerpoint/2010/main" val="2822568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0617BE-0943-4F7D-90C0-FAE4E2F0CFAB}" type="slidenum">
              <a:rPr lang="en-US" smtClean="0"/>
              <a:t>1</a:t>
            </a:fld>
            <a:endParaRPr lang="en-US"/>
          </a:p>
        </p:txBody>
      </p:sp>
    </p:spTree>
    <p:extLst>
      <p:ext uri="{BB962C8B-B14F-4D97-AF65-F5344CB8AC3E}">
        <p14:creationId xmlns:p14="http://schemas.microsoft.com/office/powerpoint/2010/main" val="2252258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0617BE-0943-4F7D-90C0-FAE4E2F0CFAB}" type="slidenum">
              <a:rPr lang="en-US" smtClean="0"/>
              <a:t>10</a:t>
            </a:fld>
            <a:endParaRPr lang="en-US"/>
          </a:p>
        </p:txBody>
      </p:sp>
    </p:spTree>
    <p:extLst>
      <p:ext uri="{BB962C8B-B14F-4D97-AF65-F5344CB8AC3E}">
        <p14:creationId xmlns:p14="http://schemas.microsoft.com/office/powerpoint/2010/main" val="4143370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0617BE-0943-4F7D-90C0-FAE4E2F0CFAB}" type="slidenum">
              <a:rPr lang="en-US" smtClean="0"/>
              <a:t>11</a:t>
            </a:fld>
            <a:endParaRPr lang="en-US"/>
          </a:p>
        </p:txBody>
      </p:sp>
    </p:spTree>
    <p:extLst>
      <p:ext uri="{BB962C8B-B14F-4D97-AF65-F5344CB8AC3E}">
        <p14:creationId xmlns:p14="http://schemas.microsoft.com/office/powerpoint/2010/main" val="2832189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0617BE-0943-4F7D-90C0-FAE4E2F0CFAB}" type="slidenum">
              <a:rPr lang="en-US" smtClean="0"/>
              <a:t>2</a:t>
            </a:fld>
            <a:endParaRPr lang="en-US"/>
          </a:p>
        </p:txBody>
      </p:sp>
    </p:spTree>
    <p:extLst>
      <p:ext uri="{BB962C8B-B14F-4D97-AF65-F5344CB8AC3E}">
        <p14:creationId xmlns:p14="http://schemas.microsoft.com/office/powerpoint/2010/main" val="291839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0617BE-0943-4F7D-90C0-FAE4E2F0CFAB}" type="slidenum">
              <a:rPr lang="en-US" smtClean="0"/>
              <a:t>3</a:t>
            </a:fld>
            <a:endParaRPr lang="en-US"/>
          </a:p>
        </p:txBody>
      </p:sp>
    </p:spTree>
    <p:extLst>
      <p:ext uri="{BB962C8B-B14F-4D97-AF65-F5344CB8AC3E}">
        <p14:creationId xmlns:p14="http://schemas.microsoft.com/office/powerpoint/2010/main" val="2512379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0617BE-0943-4F7D-90C0-FAE4E2F0CFAB}" type="slidenum">
              <a:rPr lang="en-US" smtClean="0"/>
              <a:t>4</a:t>
            </a:fld>
            <a:endParaRPr lang="en-US"/>
          </a:p>
        </p:txBody>
      </p:sp>
    </p:spTree>
    <p:extLst>
      <p:ext uri="{BB962C8B-B14F-4D97-AF65-F5344CB8AC3E}">
        <p14:creationId xmlns:p14="http://schemas.microsoft.com/office/powerpoint/2010/main" val="3729858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0617BE-0943-4F7D-90C0-FAE4E2F0CFAB}" type="slidenum">
              <a:rPr lang="en-US" smtClean="0"/>
              <a:t>5</a:t>
            </a:fld>
            <a:endParaRPr lang="en-US"/>
          </a:p>
        </p:txBody>
      </p:sp>
    </p:spTree>
    <p:extLst>
      <p:ext uri="{BB962C8B-B14F-4D97-AF65-F5344CB8AC3E}">
        <p14:creationId xmlns:p14="http://schemas.microsoft.com/office/powerpoint/2010/main" val="3883424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0617BE-0943-4F7D-90C0-FAE4E2F0CFAB}" type="slidenum">
              <a:rPr lang="en-US" smtClean="0"/>
              <a:t>6</a:t>
            </a:fld>
            <a:endParaRPr lang="en-US"/>
          </a:p>
        </p:txBody>
      </p:sp>
    </p:spTree>
    <p:extLst>
      <p:ext uri="{BB962C8B-B14F-4D97-AF65-F5344CB8AC3E}">
        <p14:creationId xmlns:p14="http://schemas.microsoft.com/office/powerpoint/2010/main" val="663022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0617BE-0943-4F7D-90C0-FAE4E2F0CFAB}" type="slidenum">
              <a:rPr lang="en-US" smtClean="0"/>
              <a:t>7</a:t>
            </a:fld>
            <a:endParaRPr lang="en-US"/>
          </a:p>
        </p:txBody>
      </p:sp>
    </p:spTree>
    <p:extLst>
      <p:ext uri="{BB962C8B-B14F-4D97-AF65-F5344CB8AC3E}">
        <p14:creationId xmlns:p14="http://schemas.microsoft.com/office/powerpoint/2010/main" val="2145049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0617BE-0943-4F7D-90C0-FAE4E2F0CFAB}" type="slidenum">
              <a:rPr lang="en-US" smtClean="0"/>
              <a:t>8</a:t>
            </a:fld>
            <a:endParaRPr lang="en-US"/>
          </a:p>
        </p:txBody>
      </p:sp>
    </p:spTree>
    <p:extLst>
      <p:ext uri="{BB962C8B-B14F-4D97-AF65-F5344CB8AC3E}">
        <p14:creationId xmlns:p14="http://schemas.microsoft.com/office/powerpoint/2010/main" val="156853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0617BE-0943-4F7D-90C0-FAE4E2F0CFAB}" type="slidenum">
              <a:rPr lang="en-US" smtClean="0"/>
              <a:t>9</a:t>
            </a:fld>
            <a:endParaRPr lang="en-US"/>
          </a:p>
        </p:txBody>
      </p:sp>
    </p:spTree>
    <p:extLst>
      <p:ext uri="{BB962C8B-B14F-4D97-AF65-F5344CB8AC3E}">
        <p14:creationId xmlns:p14="http://schemas.microsoft.com/office/powerpoint/2010/main" val="4001233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2467776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222910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B9E24-F63A-4274-88DA-1A36FCBC2699}"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5257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2899239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B9E24-F63A-4274-88DA-1A36FCBC2699}"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752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615410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1107517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201302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193158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62961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222382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386092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1766671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3447321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74EBAC-F4BF-454E-891C-247664B313AF}" type="datetimeFigureOut">
              <a:rPr lang="en-US" smtClean="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B9E24-F63A-4274-88DA-1A36FCBC2699}" type="slidenum">
              <a:rPr lang="en-US" smtClean="0"/>
              <a:t>‹#›</a:t>
            </a:fld>
            <a:endParaRPr lang="en-US" dirty="0"/>
          </a:p>
        </p:txBody>
      </p:sp>
    </p:spTree>
    <p:extLst>
      <p:ext uri="{BB962C8B-B14F-4D97-AF65-F5344CB8AC3E}">
        <p14:creationId xmlns:p14="http://schemas.microsoft.com/office/powerpoint/2010/main" val="520015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B9E24-F63A-4274-88DA-1A36FCBC2699}" type="slidenum">
              <a:rPr lang="en-US" smtClean="0"/>
              <a:t>‹#›</a:t>
            </a:fld>
            <a:endParaRPr lang="en-US" dirty="0"/>
          </a:p>
        </p:txBody>
      </p:sp>
      <p:sp>
        <p:nvSpPr>
          <p:cNvPr id="5" name="Date Placeholder 4"/>
          <p:cNvSpPr>
            <a:spLocks noGrp="1"/>
          </p:cNvSpPr>
          <p:nvPr>
            <p:ph type="dt" sz="half" idx="10"/>
          </p:nvPr>
        </p:nvSpPr>
        <p:spPr/>
        <p:txBody>
          <a:bodyPr/>
          <a:lstStyle/>
          <a:p>
            <a:fld id="{FC74EBAC-F4BF-454E-891C-247664B313AF}" type="datetimeFigureOut">
              <a:rPr lang="en-US" smtClean="0"/>
              <a:t>8/30/2021</a:t>
            </a:fld>
            <a:endParaRPr lang="en-US" dirty="0"/>
          </a:p>
        </p:txBody>
      </p:sp>
    </p:spTree>
    <p:extLst>
      <p:ext uri="{BB962C8B-B14F-4D97-AF65-F5344CB8AC3E}">
        <p14:creationId xmlns:p14="http://schemas.microsoft.com/office/powerpoint/2010/main" val="4028563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74EBAC-F4BF-454E-891C-247664B313AF}" type="datetimeFigureOut">
              <a:rPr lang="en-US" smtClean="0"/>
              <a:t>8/30/2021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CDB9E24-F63A-4274-88DA-1A36FCBC2699}" type="slidenum">
              <a:rPr lang="en-US" smtClean="0"/>
              <a:t>‹#›</a:t>
            </a:fld>
            <a:endParaRPr lang="en-US" dirty="0"/>
          </a:p>
        </p:txBody>
      </p:sp>
    </p:spTree>
    <p:extLst>
      <p:ext uri="{BB962C8B-B14F-4D97-AF65-F5344CB8AC3E}">
        <p14:creationId xmlns:p14="http://schemas.microsoft.com/office/powerpoint/2010/main" val="273160070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transportationfacts.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nergymarketersofameric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C357C9-C6AE-48B5-B1D0-968374E4DACC}"/>
              </a:ext>
            </a:extLst>
          </p:cNvPr>
          <p:cNvSpPr/>
          <p:nvPr/>
        </p:nvSpPr>
        <p:spPr>
          <a:xfrm>
            <a:off x="1073621" y="3063123"/>
            <a:ext cx="8908121" cy="3416320"/>
          </a:xfrm>
          <a:prstGeom prst="rect">
            <a:avLst/>
          </a:prstGeom>
        </p:spPr>
        <p:txBody>
          <a:bodyPr wrap="square">
            <a:spAutoFit/>
          </a:bodyPr>
          <a:lstStyle/>
          <a:p>
            <a:pPr algn="ctr"/>
            <a:r>
              <a:rPr lang="en-US" sz="5400" b="1" dirty="0">
                <a:solidFill>
                  <a:srgbClr val="002060"/>
                </a:solidFill>
                <a:latin typeface="Calibri" panose="020F0502020204030204" pitchFamily="34" charset="0"/>
                <a:cs typeface="Calibri" panose="020F0502020204030204" pitchFamily="34" charset="0"/>
              </a:rPr>
              <a:t>Federal Affairs Update</a:t>
            </a:r>
          </a:p>
          <a:p>
            <a:pPr algn="ctr"/>
            <a:endParaRPr lang="en-US" dirty="0">
              <a:solidFill>
                <a:srgbClr val="002060"/>
              </a:solidFill>
              <a:latin typeface="Calibri" panose="020F0502020204030204" pitchFamily="34" charset="0"/>
              <a:cs typeface="Calibri" panose="020F0502020204030204" pitchFamily="34" charset="0"/>
            </a:endParaRPr>
          </a:p>
          <a:p>
            <a:pPr algn="ctr"/>
            <a:r>
              <a:rPr lang="en-US">
                <a:solidFill>
                  <a:srgbClr val="002060"/>
                </a:solidFill>
                <a:latin typeface="Calibri" panose="020F0502020204030204" pitchFamily="34" charset="0"/>
                <a:cs typeface="Calibri" panose="020F0502020204030204" pitchFamily="34" charset="0"/>
              </a:rPr>
              <a:t>Arizona </a:t>
            </a:r>
            <a:r>
              <a:rPr lang="en-US" dirty="0">
                <a:solidFill>
                  <a:srgbClr val="002060"/>
                </a:solidFill>
                <a:latin typeface="Calibri" panose="020F0502020204030204" pitchFamily="34" charset="0"/>
                <a:cs typeface="Calibri" panose="020F0502020204030204" pitchFamily="34" charset="0"/>
              </a:rPr>
              <a:t>Annual Meeting</a:t>
            </a:r>
          </a:p>
          <a:p>
            <a:pPr algn="ctr"/>
            <a:r>
              <a:rPr lang="en-US" dirty="0">
                <a:solidFill>
                  <a:srgbClr val="002060"/>
                </a:solidFill>
                <a:latin typeface="Calibri" panose="020F0502020204030204" pitchFamily="34" charset="0"/>
                <a:cs typeface="Calibri" panose="020F0502020204030204" pitchFamily="34" charset="0"/>
              </a:rPr>
              <a:t>August 2021</a:t>
            </a:r>
          </a:p>
          <a:p>
            <a:pPr algn="ctr"/>
            <a:endParaRPr lang="en-US" dirty="0">
              <a:solidFill>
                <a:srgbClr val="002060"/>
              </a:solidFill>
              <a:latin typeface="Calibri" panose="020F0502020204030204" pitchFamily="34" charset="0"/>
              <a:cs typeface="Calibri" panose="020F0502020204030204" pitchFamily="34" charset="0"/>
            </a:endParaRPr>
          </a:p>
          <a:p>
            <a:pPr algn="ctr"/>
            <a:r>
              <a:rPr lang="en-US" dirty="0">
                <a:solidFill>
                  <a:srgbClr val="002060"/>
                </a:solidFill>
                <a:latin typeface="Calibri" panose="020F0502020204030204" pitchFamily="34" charset="0"/>
                <a:cs typeface="Calibri" panose="020F0502020204030204" pitchFamily="34" charset="0"/>
              </a:rPr>
              <a:t>Rob Underwood</a:t>
            </a:r>
          </a:p>
          <a:p>
            <a:pPr algn="ctr"/>
            <a:r>
              <a:rPr lang="en-US" dirty="0">
                <a:solidFill>
                  <a:srgbClr val="002060"/>
                </a:solidFill>
                <a:latin typeface="Calibri" panose="020F0502020204030204" pitchFamily="34" charset="0"/>
                <a:cs typeface="Calibri" panose="020F0502020204030204" pitchFamily="34" charset="0"/>
              </a:rPr>
              <a:t>President</a:t>
            </a:r>
          </a:p>
          <a:p>
            <a:pPr algn="ctr"/>
            <a:r>
              <a:rPr lang="en-US" dirty="0">
                <a:solidFill>
                  <a:srgbClr val="002060"/>
                </a:solidFill>
                <a:latin typeface="Calibri" panose="020F0502020204030204" pitchFamily="34" charset="0"/>
                <a:cs typeface="Calibri" panose="020F0502020204030204" pitchFamily="34" charset="0"/>
              </a:rPr>
              <a:t>Energy Marketers of America</a:t>
            </a:r>
          </a:p>
          <a:p>
            <a:pPr algn="ctr"/>
            <a:endParaRPr lang="en-US" dirty="0">
              <a:solidFill>
                <a:srgbClr val="002060"/>
              </a:solidFill>
              <a:latin typeface="Calibri" panose="020F0502020204030204" pitchFamily="34" charset="0"/>
              <a:cs typeface="Calibri" panose="020F0502020204030204" pitchFamily="34" charset="0"/>
            </a:endParaRPr>
          </a:p>
          <a:p>
            <a:pPr algn="ctr"/>
            <a:endParaRPr lang="en-US" dirty="0">
              <a:solidFill>
                <a:srgbClr val="002060"/>
              </a:solidFill>
              <a:latin typeface="Calibri" panose="020F0502020204030204" pitchFamily="34" charset="0"/>
              <a:cs typeface="Calibri" panose="020F0502020204030204" pitchFamily="34" charset="0"/>
            </a:endParaRPr>
          </a:p>
        </p:txBody>
      </p:sp>
      <p:pic>
        <p:nvPicPr>
          <p:cNvPr id="1026" name="Picture 1" descr="Energy Marketers of America">
            <a:extLst>
              <a:ext uri="{FF2B5EF4-FFF2-40B4-BE49-F238E27FC236}">
                <a16:creationId xmlns:a16="http://schemas.microsoft.com/office/drawing/2014/main" id="{B495B871-C244-4039-B6C9-10BA711932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620" y="546832"/>
            <a:ext cx="6649837" cy="140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4520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A91B4-D05A-476E-8E3E-155FBC031946}"/>
              </a:ext>
            </a:extLst>
          </p:cNvPr>
          <p:cNvSpPr>
            <a:spLocks noGrp="1"/>
          </p:cNvSpPr>
          <p:nvPr>
            <p:ph type="title"/>
          </p:nvPr>
        </p:nvSpPr>
        <p:spPr>
          <a:xfrm>
            <a:off x="2897051" y="169653"/>
            <a:ext cx="6189440" cy="471577"/>
          </a:xfrm>
        </p:spPr>
        <p:txBody>
          <a:bodyPr>
            <a:normAutofit fontScale="90000"/>
          </a:bodyPr>
          <a:lstStyle/>
          <a:p>
            <a:pPr>
              <a:lnSpc>
                <a:spcPct val="90000"/>
              </a:lnSpc>
            </a:pPr>
            <a:r>
              <a:rPr lang="en-US" sz="2800" b="1" dirty="0"/>
              <a:t>Surface Transportation Reauthorization </a:t>
            </a:r>
          </a:p>
        </p:txBody>
      </p:sp>
      <p:sp>
        <p:nvSpPr>
          <p:cNvPr id="28" name="Content Placeholder 2">
            <a:extLst>
              <a:ext uri="{FF2B5EF4-FFF2-40B4-BE49-F238E27FC236}">
                <a16:creationId xmlns:a16="http://schemas.microsoft.com/office/drawing/2014/main" id="{052B3ED5-BC83-4AC9-8F92-5B3A2417D530}"/>
              </a:ext>
            </a:extLst>
          </p:cNvPr>
          <p:cNvSpPr>
            <a:spLocks noGrp="1"/>
          </p:cNvSpPr>
          <p:nvPr>
            <p:ph idx="1"/>
          </p:nvPr>
        </p:nvSpPr>
        <p:spPr>
          <a:xfrm>
            <a:off x="753374" y="350809"/>
            <a:ext cx="11237344" cy="6337538"/>
          </a:xfrm>
        </p:spPr>
        <p:txBody>
          <a:bodyPr>
            <a:normAutofit/>
          </a:bodyPr>
          <a:lstStyle/>
          <a:p>
            <a:pPr>
              <a:lnSpc>
                <a:spcPct val="90000"/>
              </a:lnSpc>
            </a:pPr>
            <a:endParaRPr lang="en-US" sz="1600" dirty="0">
              <a:latin typeface="Calibri" panose="020F0502020204030204" pitchFamily="34" charset="0"/>
              <a:cs typeface="Calibri" panose="020F0502020204030204" pitchFamily="34" charset="0"/>
            </a:endParaRPr>
          </a:p>
          <a:p>
            <a:pPr>
              <a:lnSpc>
                <a:spcPct val="90000"/>
              </a:lnSpc>
            </a:pPr>
            <a:r>
              <a:rPr lang="en-US" sz="1600" dirty="0">
                <a:latin typeface="Calibri" panose="020F0502020204030204" pitchFamily="34" charset="0"/>
                <a:cs typeface="Calibri" panose="020F0502020204030204" pitchFamily="34" charset="0"/>
              </a:rPr>
              <a:t>Bipartisan Infrastructure Bill (BIB) provides $7.5 billion in grant funding for states to partner with the private sector to build out EV charging, in which $2.5 billion is set aside for alternative fuel corridors for EV charging, hydrogen, natural gas and propane infrastructure. </a:t>
            </a:r>
          </a:p>
          <a:p>
            <a:pPr>
              <a:lnSpc>
                <a:spcPct val="90000"/>
              </a:lnSpc>
            </a:pPr>
            <a:endParaRPr lang="en-US" sz="1600" dirty="0">
              <a:latin typeface="Calibri" panose="020F0502020204030204" pitchFamily="34" charset="0"/>
              <a:cs typeface="Calibri" panose="020F0502020204030204" pitchFamily="34" charset="0"/>
            </a:endParaRPr>
          </a:p>
          <a:p>
            <a:pPr>
              <a:lnSpc>
                <a:spcPct val="90000"/>
              </a:lnSpc>
            </a:pPr>
            <a:r>
              <a:rPr lang="en-US" sz="1600" dirty="0">
                <a:latin typeface="Calibri" panose="020F0502020204030204" pitchFamily="34" charset="0"/>
                <a:cs typeface="Calibri" panose="020F0502020204030204" pitchFamily="34" charset="0"/>
              </a:rPr>
              <a:t>It also </a:t>
            </a:r>
            <a:r>
              <a:rPr lang="en-US" sz="1600" b="1" u="sng" dirty="0">
                <a:latin typeface="Calibri" panose="020F0502020204030204" pitchFamily="34" charset="0"/>
                <a:cs typeface="Calibri" panose="020F0502020204030204" pitchFamily="34" charset="0"/>
              </a:rPr>
              <a:t>does not </a:t>
            </a:r>
            <a:r>
              <a:rPr lang="en-US" sz="1600" dirty="0">
                <a:latin typeface="Calibri" panose="020F0502020204030204" pitchFamily="34" charset="0"/>
                <a:cs typeface="Calibri" panose="020F0502020204030204" pitchFamily="34" charset="0"/>
              </a:rPr>
              <a:t>include EV user fees, increase gas tax, rest area commercialization, retrofit requirements to install automatic emergency braking systems or require rear underride protection. Most of the bill is paid for through repurposing unspent pandemic relief funds and unspent unemployment benefits.</a:t>
            </a:r>
          </a:p>
          <a:p>
            <a:pPr>
              <a:lnSpc>
                <a:spcPct val="90000"/>
              </a:lnSpc>
            </a:pPr>
            <a:endParaRPr lang="en-US" sz="1600" dirty="0">
              <a:latin typeface="Calibri" panose="020F0502020204030204" pitchFamily="34" charset="0"/>
              <a:cs typeface="Calibri" panose="020F0502020204030204" pitchFamily="34" charset="0"/>
            </a:endParaRPr>
          </a:p>
          <a:p>
            <a:pPr>
              <a:lnSpc>
                <a:spcPct val="90000"/>
              </a:lnSpc>
            </a:pPr>
            <a:r>
              <a:rPr lang="en-US" sz="1600" dirty="0">
                <a:latin typeface="Calibri" panose="020F0502020204030204" pitchFamily="34" charset="0"/>
                <a:cs typeface="Calibri" panose="020F0502020204030204" pitchFamily="34" charset="0"/>
              </a:rPr>
              <a:t>EMA urging Congress to support small business fuel retailers with less than 500 employees to take advantage of the alternative energy grant program and make it fuel neutral (E10 and B20 plus blends should be included for grants)</a:t>
            </a:r>
          </a:p>
          <a:p>
            <a:pPr marL="0" indent="0">
              <a:lnSpc>
                <a:spcPct val="90000"/>
              </a:lnSpc>
              <a:buNone/>
            </a:pPr>
            <a:endParaRPr lang="en-US" sz="1600" dirty="0">
              <a:latin typeface="Calibri" panose="020F0502020204030204" pitchFamily="34" charset="0"/>
              <a:cs typeface="Calibri" panose="020F0502020204030204" pitchFamily="34" charset="0"/>
            </a:endParaRPr>
          </a:p>
          <a:p>
            <a:pPr>
              <a:lnSpc>
                <a:spcPct val="90000"/>
              </a:lnSpc>
            </a:pPr>
            <a:r>
              <a:rPr lang="en-US" sz="1600" b="1" dirty="0">
                <a:solidFill>
                  <a:srgbClr val="0070C0"/>
                </a:solidFill>
                <a:latin typeface="Calibri" panose="020F0502020204030204" pitchFamily="34" charset="0"/>
                <a:cs typeface="Calibri" panose="020F0502020204030204" pitchFamily="34" charset="0"/>
              </a:rPr>
              <a:t>EMA study:  </a:t>
            </a:r>
            <a:r>
              <a:rPr lang="en-US" sz="1600" dirty="0">
                <a:latin typeface="Calibri" panose="020F0502020204030204" pitchFamily="34" charset="0"/>
                <a:cs typeface="Calibri" panose="020F0502020204030204" pitchFamily="34" charset="0"/>
              </a:rPr>
              <a:t>For EVs to make up only 10 percent of the vehicles on the road, could cost as much as $146 billion to ratepayers.  </a:t>
            </a:r>
          </a:p>
          <a:p>
            <a:pPr marL="0" indent="0">
              <a:lnSpc>
                <a:spcPct val="90000"/>
              </a:lnSpc>
              <a:buNone/>
            </a:pPr>
            <a:endParaRPr lang="en-US" sz="1600" dirty="0">
              <a:latin typeface="Calibri" panose="020F0502020204030204" pitchFamily="34" charset="0"/>
              <a:cs typeface="Calibri" panose="020F0502020204030204" pitchFamily="34" charset="0"/>
            </a:endParaRPr>
          </a:p>
          <a:p>
            <a:pPr>
              <a:lnSpc>
                <a:spcPct val="90000"/>
              </a:lnSpc>
            </a:pPr>
            <a:r>
              <a:rPr lang="en-US" sz="1600" dirty="0">
                <a:latin typeface="Calibri" panose="020F0502020204030204" pitchFamily="34" charset="0"/>
                <a:cs typeface="Calibri" panose="020F0502020204030204" pitchFamily="34" charset="0"/>
              </a:rPr>
              <a:t>If buildout is funded by the utilities, costs would be passed along to their customers through rate increases, regardless of whether they own EVs. </a:t>
            </a:r>
          </a:p>
          <a:p>
            <a:pPr>
              <a:lnSpc>
                <a:spcPct val="90000"/>
              </a:lnSpc>
            </a:pPr>
            <a:endParaRPr lang="en-US" sz="1600" dirty="0">
              <a:latin typeface="Calibri" panose="020F0502020204030204" pitchFamily="34" charset="0"/>
              <a:cs typeface="Calibri" panose="020F0502020204030204" pitchFamily="34" charset="0"/>
            </a:endParaRPr>
          </a:p>
          <a:p>
            <a:pPr>
              <a:lnSpc>
                <a:spcPct val="90000"/>
              </a:lnSpc>
            </a:pPr>
            <a:r>
              <a:rPr lang="en-US" sz="1600" dirty="0">
                <a:latin typeface="Calibri" panose="020F0502020204030204" pitchFamily="34" charset="0"/>
                <a:cs typeface="Calibri" panose="020F0502020204030204" pitchFamily="34" charset="0"/>
              </a:rPr>
              <a:t>Utility customers, particularly low- and fixed-income families, should not be paying for EV infrastructure they may never use.  </a:t>
            </a:r>
          </a:p>
          <a:p>
            <a:pPr marL="0" indent="0">
              <a:lnSpc>
                <a:spcPct val="90000"/>
              </a:lnSpc>
              <a:buNone/>
            </a:pPr>
            <a:endParaRPr lang="en-US" sz="1600" dirty="0">
              <a:latin typeface="Calibri" panose="020F0502020204030204" pitchFamily="34" charset="0"/>
              <a:cs typeface="Calibri" panose="020F0502020204030204" pitchFamily="34" charset="0"/>
            </a:endParaRPr>
          </a:p>
          <a:p>
            <a:pPr>
              <a:lnSpc>
                <a:spcPct val="90000"/>
              </a:lnSpc>
            </a:pPr>
            <a:r>
              <a:rPr lang="en-US" sz="1600" dirty="0">
                <a:latin typeface="Calibri" panose="020F0502020204030204" pitchFamily="34" charset="0"/>
                <a:cs typeface="Calibri" panose="020F0502020204030204" pitchFamily="34" charset="0"/>
                <a:hlinkClick r:id="rId3"/>
              </a:rPr>
              <a:t>https://transportationfacts.org</a:t>
            </a:r>
            <a:r>
              <a:rPr lang="en-US" sz="1600" dirty="0">
                <a:latin typeface="Calibri" panose="020F0502020204030204" pitchFamily="34" charset="0"/>
                <a:cs typeface="Calibri" panose="020F0502020204030204" pitchFamily="34" charset="0"/>
              </a:rPr>
              <a:t> (EMA is a contributing member)</a:t>
            </a:r>
          </a:p>
          <a:p>
            <a:pPr>
              <a:lnSpc>
                <a:spcPct val="90000"/>
              </a:lnSpc>
            </a:pPr>
            <a:endParaRPr lang="en-US" sz="1600" dirty="0">
              <a:latin typeface="Calibri" panose="020F0502020204030204" pitchFamily="34" charset="0"/>
              <a:cs typeface="Calibri" panose="020F0502020204030204" pitchFamily="34" charset="0"/>
            </a:endParaRPr>
          </a:p>
          <a:p>
            <a:pPr>
              <a:lnSpc>
                <a:spcPct val="90000"/>
              </a:lnSpc>
            </a:pPr>
            <a:endParaRPr lang="en-US" sz="700" dirty="0"/>
          </a:p>
        </p:txBody>
      </p:sp>
      <p:sp>
        <p:nvSpPr>
          <p:cNvPr id="29" name="Isosceles Triangle 9">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47711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AA6F8-24D6-4D81-9B33-EBFDC6F53C4C}"/>
              </a:ext>
            </a:extLst>
          </p:cNvPr>
          <p:cNvSpPr>
            <a:spLocks noGrp="1"/>
          </p:cNvSpPr>
          <p:nvPr>
            <p:ph type="title"/>
          </p:nvPr>
        </p:nvSpPr>
        <p:spPr>
          <a:xfrm>
            <a:off x="677333" y="352254"/>
            <a:ext cx="11020085" cy="1320800"/>
          </a:xfrm>
        </p:spPr>
        <p:txBody>
          <a:bodyPr>
            <a:normAutofit/>
          </a:bodyPr>
          <a:lstStyle/>
          <a:p>
            <a:pPr algn="ctr"/>
            <a:r>
              <a:rPr lang="en-US" sz="3200" b="1" dirty="0">
                <a:solidFill>
                  <a:srgbClr val="0070C0"/>
                </a:solidFill>
                <a:cs typeface="Calibri" panose="020F0502020204030204" pitchFamily="34" charset="0"/>
              </a:rPr>
              <a:t>Energy Marketers of America Updates</a:t>
            </a:r>
          </a:p>
        </p:txBody>
      </p:sp>
      <p:sp>
        <p:nvSpPr>
          <p:cNvPr id="3" name="Content Placeholder 2">
            <a:extLst>
              <a:ext uri="{FF2B5EF4-FFF2-40B4-BE49-F238E27FC236}">
                <a16:creationId xmlns:a16="http://schemas.microsoft.com/office/drawing/2014/main" id="{3517A568-83ED-4293-84D7-DEB1AEC45C33}"/>
              </a:ext>
            </a:extLst>
          </p:cNvPr>
          <p:cNvSpPr>
            <a:spLocks noGrp="1"/>
          </p:cNvSpPr>
          <p:nvPr>
            <p:ph idx="1"/>
          </p:nvPr>
        </p:nvSpPr>
        <p:spPr>
          <a:xfrm>
            <a:off x="677334" y="1122467"/>
            <a:ext cx="11352228" cy="5782074"/>
          </a:xfrm>
        </p:spPr>
        <p:txBody>
          <a:bodyPr>
            <a:normAutofit/>
          </a:bodyPr>
          <a:lstStyle/>
          <a:p>
            <a:pPr marL="0" indent="0">
              <a:buNone/>
            </a:pPr>
            <a:endParaRPr lang="en-US" sz="2300" b="1" dirty="0">
              <a:latin typeface="Calibri" panose="020F0502020204030204" pitchFamily="34" charset="0"/>
              <a:cs typeface="Calibri" panose="020F0502020204030204" pitchFamily="34" charset="0"/>
            </a:endParaRPr>
          </a:p>
          <a:p>
            <a:r>
              <a:rPr lang="en-US" sz="2300" b="1" dirty="0">
                <a:latin typeface="Calibri" panose="020F0502020204030204" pitchFamily="34" charset="0"/>
                <a:cs typeface="Calibri" panose="020F0502020204030204" pitchFamily="34" charset="0"/>
              </a:rPr>
              <a:t>EMA PAC (Personal funds only). </a:t>
            </a:r>
          </a:p>
          <a:p>
            <a:pPr marL="0" indent="0">
              <a:buNone/>
            </a:pPr>
            <a:r>
              <a:rPr lang="en-US" sz="2300" b="1" dirty="0">
                <a:latin typeface="Calibri" panose="020F0502020204030204" pitchFamily="34" charset="0"/>
                <a:cs typeface="Calibri" panose="020F0502020204030204" pitchFamily="34" charset="0"/>
              </a:rPr>
              <a:t> </a:t>
            </a:r>
            <a:r>
              <a:rPr lang="en-US" sz="2300" b="1" dirty="0">
                <a:latin typeface="Calibri" panose="020F0502020204030204" pitchFamily="34" charset="0"/>
                <a:cs typeface="Calibri" panose="020F0502020204030204" pitchFamily="34" charset="0"/>
                <a:hlinkClick r:id="rId3"/>
              </a:rPr>
              <a:t>www.energymarketersofamerica.org/</a:t>
            </a:r>
            <a:r>
              <a:rPr lang="en-US" sz="2300" b="1" dirty="0">
                <a:latin typeface="Calibri" panose="020F0502020204030204" pitchFamily="34" charset="0"/>
                <a:cs typeface="Calibri" panose="020F0502020204030204" pitchFamily="34" charset="0"/>
              </a:rPr>
              <a:t> The password is your state name. </a:t>
            </a:r>
          </a:p>
          <a:p>
            <a:pPr marL="0" indent="0">
              <a:buNone/>
            </a:pPr>
            <a:endParaRPr lang="en-US" sz="2300" b="1" dirty="0">
              <a:latin typeface="Calibri" panose="020F0502020204030204" pitchFamily="34" charset="0"/>
              <a:cs typeface="Calibri" panose="020F0502020204030204" pitchFamily="34" charset="0"/>
            </a:endParaRPr>
          </a:p>
          <a:p>
            <a:r>
              <a:rPr lang="en-US" sz="2300" b="1" dirty="0">
                <a:latin typeface="Calibri" panose="020F0502020204030204" pitchFamily="34" charset="0"/>
                <a:cs typeface="Calibri" panose="020F0502020204030204" pitchFamily="34" charset="0"/>
              </a:rPr>
              <a:t>EMA discounting state dues by 15 percent this year and 5 percent in 2022. </a:t>
            </a:r>
          </a:p>
          <a:p>
            <a:pPr marL="0" indent="0">
              <a:buNone/>
            </a:pPr>
            <a:r>
              <a:rPr lang="en-US" sz="2300" b="1" dirty="0">
                <a:latin typeface="Calibri" panose="020F0502020204030204" pitchFamily="34" charset="0"/>
                <a:cs typeface="Calibri" panose="020F0502020204030204" pitchFamily="34" charset="0"/>
              </a:rPr>
              <a:t> </a:t>
            </a:r>
          </a:p>
          <a:p>
            <a:r>
              <a:rPr lang="en-US" sz="2300" b="1" dirty="0">
                <a:latin typeface="Calibri" panose="020F0502020204030204" pitchFamily="34" charset="0"/>
                <a:cs typeface="Calibri" panose="020F0502020204030204" pitchFamily="34" charset="0"/>
              </a:rPr>
              <a:t>Over 300 energy marketers attend Day on the Hill each year from every state across the country! </a:t>
            </a:r>
          </a:p>
          <a:p>
            <a:pPr marL="0" indent="0">
              <a:buNone/>
            </a:pPr>
            <a:endParaRPr lang="en-US" sz="2300" b="1" dirty="0">
              <a:latin typeface="Calibri" panose="020F0502020204030204" pitchFamily="34" charset="0"/>
              <a:cs typeface="Calibri" panose="020F0502020204030204" pitchFamily="34" charset="0"/>
            </a:endParaRPr>
          </a:p>
          <a:p>
            <a:r>
              <a:rPr lang="en-US" sz="2300" b="1" dirty="0">
                <a:latin typeface="Calibri" panose="020F0502020204030204" pitchFamily="34" charset="0"/>
                <a:cs typeface="Calibri" panose="020F0502020204030204" pitchFamily="34" charset="0"/>
              </a:rPr>
              <a:t>EMA Partner Programs </a:t>
            </a:r>
          </a:p>
          <a:p>
            <a:pPr marL="0" indent="0">
              <a:buNone/>
            </a:pPr>
            <a:endParaRPr lang="en-US" sz="2300" b="1" dirty="0">
              <a:latin typeface="Calibri" panose="020F0502020204030204" pitchFamily="34" charset="0"/>
              <a:cs typeface="Calibri" panose="020F0502020204030204" pitchFamily="34" charset="0"/>
            </a:endParaRPr>
          </a:p>
          <a:p>
            <a:endParaRPr lang="en-US" sz="4000" b="1" dirty="0">
              <a:latin typeface="+mj-lt"/>
              <a:cs typeface="Calibri" panose="020F0502020204030204" pitchFamily="34" charset="0"/>
            </a:endParaRPr>
          </a:p>
          <a:p>
            <a:endParaRPr lang="en-US" sz="4000" b="1" dirty="0">
              <a:latin typeface="+mj-lt"/>
              <a:cs typeface="Calibri" panose="020F0502020204030204" pitchFamily="34" charset="0"/>
            </a:endParaRPr>
          </a:p>
          <a:p>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787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EE1B0-17EA-4D14-8F50-0CEF3AA70277}"/>
              </a:ext>
            </a:extLst>
          </p:cNvPr>
          <p:cNvSpPr>
            <a:spLocks noGrp="1"/>
          </p:cNvSpPr>
          <p:nvPr>
            <p:ph type="title"/>
          </p:nvPr>
        </p:nvSpPr>
        <p:spPr>
          <a:xfrm>
            <a:off x="666382" y="305627"/>
            <a:ext cx="10361171" cy="1320800"/>
          </a:xfrm>
        </p:spPr>
        <p:txBody>
          <a:bodyPr/>
          <a:lstStyle/>
          <a:p>
            <a:pPr algn="ctr"/>
            <a:r>
              <a:rPr lang="en-US" b="1" dirty="0">
                <a:solidFill>
                  <a:srgbClr val="002060"/>
                </a:solidFill>
              </a:rPr>
              <a:t>Energy Marketers of America Overview </a:t>
            </a:r>
            <a:endParaRPr lang="en-US" dirty="0"/>
          </a:p>
        </p:txBody>
      </p:sp>
      <p:sp>
        <p:nvSpPr>
          <p:cNvPr id="3" name="Content Placeholder 2">
            <a:extLst>
              <a:ext uri="{FF2B5EF4-FFF2-40B4-BE49-F238E27FC236}">
                <a16:creationId xmlns:a16="http://schemas.microsoft.com/office/drawing/2014/main" id="{A4A9F4AA-AE3F-44A3-AD7B-71A9B85A6C25}"/>
              </a:ext>
            </a:extLst>
          </p:cNvPr>
          <p:cNvSpPr>
            <a:spLocks noGrp="1"/>
          </p:cNvSpPr>
          <p:nvPr>
            <p:ph idx="1"/>
          </p:nvPr>
        </p:nvSpPr>
        <p:spPr>
          <a:xfrm>
            <a:off x="529497" y="1100261"/>
            <a:ext cx="10361171" cy="5481705"/>
          </a:xfrm>
        </p:spPr>
        <p:txBody>
          <a:bodyPr>
            <a:normAutofit/>
          </a:bodyPr>
          <a:lstStyle/>
          <a:p>
            <a:r>
              <a:rPr lang="en-US" dirty="0"/>
              <a:t>EMA is comprised of 47 independent energy marketer trade associations.</a:t>
            </a:r>
          </a:p>
          <a:p>
            <a:endParaRPr lang="en-US" dirty="0"/>
          </a:p>
          <a:p>
            <a:r>
              <a:rPr lang="en-US" dirty="0"/>
              <a:t>The origins of EMA date back to 1909:</a:t>
            </a:r>
          </a:p>
          <a:p>
            <a:pPr marL="0" indent="0">
              <a:buNone/>
            </a:pPr>
            <a:endParaRPr lang="en-US" dirty="0"/>
          </a:p>
          <a:p>
            <a:r>
              <a:rPr lang="en-US" dirty="0"/>
              <a:t>1909 -- Independent Petroleum Marketers Association of the United States.</a:t>
            </a:r>
          </a:p>
          <a:p>
            <a:r>
              <a:rPr lang="en-US" dirty="0"/>
              <a:t>1948 -- that group became the National Oil Jobbers Council (NOJC).</a:t>
            </a:r>
          </a:p>
          <a:p>
            <a:r>
              <a:rPr lang="en-US" dirty="0"/>
              <a:t>1984 -- NOJC changed its name to PMAA. </a:t>
            </a:r>
          </a:p>
          <a:p>
            <a:pPr marL="0" indent="0">
              <a:buNone/>
            </a:pPr>
            <a:endParaRPr lang="en-US" dirty="0"/>
          </a:p>
          <a:p>
            <a:r>
              <a:rPr lang="en-US" dirty="0"/>
              <a:t>2020 – Now called the Energy Marketers of America (EMA). </a:t>
            </a:r>
          </a:p>
          <a:p>
            <a:pPr marL="0" indent="0">
              <a:buNone/>
            </a:pPr>
            <a:endParaRPr lang="en-US" dirty="0"/>
          </a:p>
          <a:p>
            <a:r>
              <a:rPr lang="en-US" b="1" dirty="0">
                <a:solidFill>
                  <a:srgbClr val="0070C0"/>
                </a:solidFill>
              </a:rPr>
              <a:t>Every marketer in this room is an EMA member through APMA. </a:t>
            </a:r>
          </a:p>
          <a:p>
            <a:endParaRPr lang="en-US" b="1" dirty="0">
              <a:solidFill>
                <a:srgbClr val="0070C0"/>
              </a:solidFill>
            </a:endParaRPr>
          </a:p>
          <a:p>
            <a:r>
              <a:rPr lang="en-US" b="1" dirty="0">
                <a:solidFill>
                  <a:srgbClr val="0070C0"/>
                </a:solidFill>
              </a:rPr>
              <a:t>Jason Davis, Arizona Fuel Distributors, is APMA’s EMA Director.  </a:t>
            </a:r>
          </a:p>
          <a:p>
            <a:endParaRPr lang="en-US" b="1" dirty="0">
              <a:solidFill>
                <a:srgbClr val="0070C0"/>
              </a:solidFill>
            </a:endParaRPr>
          </a:p>
          <a:p>
            <a:pPr marL="0" indent="0">
              <a:buNone/>
            </a:pPr>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dirty="0"/>
          </a:p>
        </p:txBody>
      </p:sp>
    </p:spTree>
    <p:extLst>
      <p:ext uri="{BB962C8B-B14F-4D97-AF65-F5344CB8AC3E}">
        <p14:creationId xmlns:p14="http://schemas.microsoft.com/office/powerpoint/2010/main" val="191397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a:cxnSpLocks/>
            <a:stCxn id="96" idx="2"/>
          </p:cNvCxnSpPr>
          <p:nvPr/>
        </p:nvCxnSpPr>
        <p:spPr>
          <a:xfrm flipH="1">
            <a:off x="4231933" y="1775435"/>
            <a:ext cx="1" cy="508804"/>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5" name="Straight Connector 4"/>
          <p:cNvCxnSpPr>
            <a:cxnSpLocks/>
          </p:cNvCxnSpPr>
          <p:nvPr/>
        </p:nvCxnSpPr>
        <p:spPr>
          <a:xfrm>
            <a:off x="2017184" y="2302593"/>
            <a:ext cx="1151408" cy="359211"/>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9" name="Straight Connector 8"/>
          <p:cNvCxnSpPr>
            <a:cxnSpLocks/>
            <a:stCxn id="128" idx="1"/>
            <a:endCxn id="44" idx="5"/>
          </p:cNvCxnSpPr>
          <p:nvPr/>
        </p:nvCxnSpPr>
        <p:spPr>
          <a:xfrm flipH="1" flipV="1">
            <a:off x="5770011" y="3740705"/>
            <a:ext cx="696292" cy="284216"/>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0" name="Straight Connector 9"/>
          <p:cNvCxnSpPr>
            <a:cxnSpLocks/>
          </p:cNvCxnSpPr>
          <p:nvPr/>
        </p:nvCxnSpPr>
        <p:spPr>
          <a:xfrm flipV="1">
            <a:off x="7173510" y="2011765"/>
            <a:ext cx="0" cy="544947"/>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1" name="Straight Connector 10"/>
          <p:cNvCxnSpPr>
            <a:cxnSpLocks/>
          </p:cNvCxnSpPr>
          <p:nvPr/>
        </p:nvCxnSpPr>
        <p:spPr>
          <a:xfrm flipV="1">
            <a:off x="2158943" y="3689175"/>
            <a:ext cx="1073468" cy="616384"/>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a:cxnSpLocks/>
          </p:cNvCxnSpPr>
          <p:nvPr/>
        </p:nvCxnSpPr>
        <p:spPr>
          <a:xfrm>
            <a:off x="6321289" y="2997603"/>
            <a:ext cx="191319"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0" name="Straight Connector 19"/>
          <p:cNvCxnSpPr>
            <a:cxnSpLocks/>
            <a:endCxn id="128" idx="0"/>
          </p:cNvCxnSpPr>
          <p:nvPr/>
        </p:nvCxnSpPr>
        <p:spPr>
          <a:xfrm>
            <a:off x="7167477" y="3287258"/>
            <a:ext cx="0" cy="401919"/>
          </a:xfrm>
          <a:prstGeom prst="line">
            <a:avLst/>
          </a:prstGeom>
          <a:ln/>
        </p:spPr>
        <p:style>
          <a:lnRef idx="3">
            <a:schemeClr val="accent2"/>
          </a:lnRef>
          <a:fillRef idx="0">
            <a:schemeClr val="accent2"/>
          </a:fillRef>
          <a:effectRef idx="2">
            <a:schemeClr val="accent2"/>
          </a:effectRef>
          <a:fontRef idx="minor">
            <a:schemeClr val="tx1"/>
          </a:fontRef>
        </p:style>
      </p:cxnSp>
      <p:sp>
        <p:nvSpPr>
          <p:cNvPr id="44" name="Oval 43"/>
          <p:cNvSpPr>
            <a:spLocks/>
          </p:cNvSpPr>
          <p:nvPr/>
        </p:nvSpPr>
        <p:spPr>
          <a:xfrm>
            <a:off x="2556933" y="2244770"/>
            <a:ext cx="3764355" cy="1752599"/>
          </a:xfrm>
          <a:prstGeom prst="ellipse">
            <a:avLst/>
          </a:prstGeom>
          <a:solidFill>
            <a:srgbClr val="002060"/>
          </a:solidFill>
          <a:ln w="31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rgbClr val="44546A"/>
              </a:solidFill>
              <a:latin typeface="Calibri Light"/>
              <a:ea typeface="Calibri"/>
              <a:cs typeface="Calibri"/>
            </a:endParaRPr>
          </a:p>
          <a:p>
            <a:pPr algn="ctr"/>
            <a:r>
              <a:rPr lang="en-US" sz="500" dirty="0">
                <a:solidFill>
                  <a:srgbClr val="44546A"/>
                </a:solidFill>
                <a:latin typeface="Calibri Light"/>
                <a:ea typeface="Calibri"/>
                <a:cs typeface="Calibri"/>
              </a:rPr>
              <a:t> </a:t>
            </a:r>
            <a:endParaRPr lang="en-US" sz="1100" dirty="0">
              <a:ea typeface="Calibri"/>
            </a:endParaRPr>
          </a:p>
          <a:p>
            <a:pPr algn="ctr"/>
            <a:endParaRPr lang="en-US" sz="1600" b="1" dirty="0">
              <a:solidFill>
                <a:srgbClr val="FFFFFF"/>
              </a:solidFill>
              <a:latin typeface="Calibri Light"/>
              <a:ea typeface="Calibri"/>
              <a:cs typeface="Calibri"/>
            </a:endParaRPr>
          </a:p>
          <a:p>
            <a:pPr algn="ctr"/>
            <a:endParaRPr lang="en-US" sz="1600" b="1" dirty="0">
              <a:solidFill>
                <a:srgbClr val="FFFFFF"/>
              </a:solidFill>
              <a:latin typeface="Calibri Light"/>
              <a:ea typeface="Calibri"/>
              <a:cs typeface="Calibri"/>
            </a:endParaRPr>
          </a:p>
          <a:p>
            <a:pPr algn="ctr"/>
            <a:r>
              <a:rPr lang="en-US" sz="1600" b="1" dirty="0">
                <a:solidFill>
                  <a:srgbClr val="FFFFFF"/>
                </a:solidFill>
                <a:latin typeface="Calibri Light"/>
                <a:ea typeface="Calibri"/>
                <a:cs typeface="Calibri"/>
              </a:rPr>
              <a:t>BOARD OF DIRECTORS</a:t>
            </a:r>
            <a:endParaRPr lang="en-US" sz="1100" dirty="0">
              <a:ea typeface="Calibri"/>
            </a:endParaRPr>
          </a:p>
        </p:txBody>
      </p:sp>
      <p:pic>
        <p:nvPicPr>
          <p:cNvPr id="45" name="Picture 44"/>
          <p:cNvPicPr/>
          <p:nvPr/>
        </p:nvPicPr>
        <p:blipFill>
          <a:blip r:embed="rId3">
            <a:extLst>
              <a:ext uri="{28A0092B-C50C-407E-A947-70E740481C1C}">
                <a14:useLocalDpi xmlns:a14="http://schemas.microsoft.com/office/drawing/2010/main" val="0"/>
              </a:ext>
            </a:extLst>
          </a:blip>
          <a:srcRect/>
          <a:stretch>
            <a:fillRect/>
          </a:stretch>
        </p:blipFill>
        <p:spPr bwMode="auto">
          <a:xfrm>
            <a:off x="3016711" y="2642405"/>
            <a:ext cx="2844800" cy="710396"/>
          </a:xfrm>
          <a:prstGeom prst="rect">
            <a:avLst/>
          </a:prstGeom>
          <a:noFill/>
          <a:ln>
            <a:noFill/>
          </a:ln>
        </p:spPr>
      </p:pic>
      <p:sp>
        <p:nvSpPr>
          <p:cNvPr id="56" name="Rectangle 55"/>
          <p:cNvSpPr/>
          <p:nvPr/>
        </p:nvSpPr>
        <p:spPr>
          <a:xfrm>
            <a:off x="377685" y="413266"/>
            <a:ext cx="1639499" cy="50113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REGIONS</a:t>
            </a:r>
          </a:p>
        </p:txBody>
      </p:sp>
      <p:sp>
        <p:nvSpPr>
          <p:cNvPr id="57" name="Text Box 2"/>
          <p:cNvSpPr txBox="1">
            <a:spLocks noChangeArrowheads="1"/>
          </p:cNvSpPr>
          <p:nvPr/>
        </p:nvSpPr>
        <p:spPr bwMode="auto">
          <a:xfrm>
            <a:off x="377688" y="914403"/>
            <a:ext cx="1639497" cy="1369836"/>
          </a:xfrm>
          <a:prstGeom prst="rect">
            <a:avLst/>
          </a:prstGeom>
          <a:solidFill>
            <a:schemeClr val="accent2">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91440" tIns="45720" rIns="91440" bIns="45720" anchor="t" anchorCtr="0">
            <a:noAutofit/>
          </a:bodyPr>
          <a:lstStyle/>
          <a:p>
            <a:pPr algn="ctr"/>
            <a:r>
              <a:rPr lang="en-US" sz="400" dirty="0">
                <a:latin typeface="Calibri Light"/>
                <a:ea typeface="Calibri"/>
                <a:cs typeface="Calibri"/>
              </a:rPr>
              <a:t> </a:t>
            </a:r>
            <a:endParaRPr lang="en-US" sz="1100" dirty="0">
              <a:latin typeface="Calibri"/>
              <a:ea typeface="Calibri"/>
            </a:endParaRPr>
          </a:p>
          <a:p>
            <a:pPr algn="ctr"/>
            <a:r>
              <a:rPr lang="en-US" sz="1600" dirty="0">
                <a:solidFill>
                  <a:schemeClr val="bg1"/>
                </a:solidFill>
                <a:ea typeface="Calibri"/>
                <a:cs typeface="Calibri"/>
              </a:rPr>
              <a:t>Northeast</a:t>
            </a:r>
            <a:endParaRPr lang="en-US" sz="1600" dirty="0">
              <a:solidFill>
                <a:schemeClr val="bg1"/>
              </a:solidFill>
              <a:ea typeface="Calibri"/>
            </a:endParaRPr>
          </a:p>
          <a:p>
            <a:pPr algn="ctr"/>
            <a:r>
              <a:rPr lang="en-US" sz="1600" dirty="0">
                <a:solidFill>
                  <a:schemeClr val="bg1"/>
                </a:solidFill>
                <a:ea typeface="Calibri"/>
                <a:cs typeface="Calibri"/>
              </a:rPr>
              <a:t>Southeast</a:t>
            </a:r>
            <a:endParaRPr lang="en-US" sz="1600" dirty="0">
              <a:solidFill>
                <a:schemeClr val="bg1"/>
              </a:solidFill>
              <a:ea typeface="Calibri"/>
            </a:endParaRPr>
          </a:p>
          <a:p>
            <a:pPr algn="ctr"/>
            <a:r>
              <a:rPr lang="en-US" sz="1600" dirty="0">
                <a:solidFill>
                  <a:schemeClr val="bg1"/>
                </a:solidFill>
                <a:ea typeface="Calibri"/>
                <a:cs typeface="Calibri"/>
              </a:rPr>
              <a:t>North Central</a:t>
            </a:r>
            <a:endParaRPr lang="en-US" sz="1600" dirty="0">
              <a:solidFill>
                <a:schemeClr val="bg1"/>
              </a:solidFill>
              <a:ea typeface="Calibri"/>
            </a:endParaRPr>
          </a:p>
          <a:p>
            <a:pPr algn="ctr"/>
            <a:r>
              <a:rPr lang="en-US" sz="1600" dirty="0">
                <a:solidFill>
                  <a:schemeClr val="bg1"/>
                </a:solidFill>
                <a:ea typeface="Calibri"/>
                <a:cs typeface="Calibri"/>
              </a:rPr>
              <a:t>South Central</a:t>
            </a:r>
            <a:endParaRPr lang="en-US" sz="1600" dirty="0">
              <a:solidFill>
                <a:schemeClr val="bg1"/>
              </a:solidFill>
              <a:ea typeface="Calibri"/>
            </a:endParaRPr>
          </a:p>
          <a:p>
            <a:pPr algn="ctr"/>
            <a:r>
              <a:rPr lang="en-US" sz="1600" dirty="0">
                <a:solidFill>
                  <a:schemeClr val="bg1"/>
                </a:solidFill>
                <a:ea typeface="Calibri"/>
                <a:cs typeface="Calibri"/>
              </a:rPr>
              <a:t>West</a:t>
            </a:r>
            <a:endParaRPr lang="en-US" sz="1600" dirty="0">
              <a:solidFill>
                <a:schemeClr val="bg1"/>
              </a:solidFill>
              <a:ea typeface="Calibri"/>
            </a:endParaRPr>
          </a:p>
          <a:p>
            <a:pPr algn="r"/>
            <a:r>
              <a:rPr lang="en-US" sz="1100" dirty="0">
                <a:latin typeface="Calibri"/>
                <a:ea typeface="Calibri"/>
              </a:rPr>
              <a:t> </a:t>
            </a:r>
          </a:p>
        </p:txBody>
      </p:sp>
      <p:sp>
        <p:nvSpPr>
          <p:cNvPr id="61" name="Text Box 2"/>
          <p:cNvSpPr txBox="1">
            <a:spLocks noChangeArrowheads="1"/>
          </p:cNvSpPr>
          <p:nvPr/>
        </p:nvSpPr>
        <p:spPr bwMode="auto">
          <a:xfrm>
            <a:off x="377685" y="2819402"/>
            <a:ext cx="1639499" cy="869775"/>
          </a:xfrm>
          <a:prstGeom prst="rect">
            <a:avLst/>
          </a:prstGeom>
          <a:solidFill>
            <a:schemeClr val="accent2">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91440" tIns="45720" rIns="91440" bIns="45720" anchor="t" anchorCtr="0">
            <a:noAutofit/>
          </a:bodyPr>
          <a:lstStyle/>
          <a:p>
            <a:pPr algn="ctr"/>
            <a:r>
              <a:rPr lang="en-US" sz="500" b="1" dirty="0">
                <a:latin typeface="Calibri Light"/>
                <a:ea typeface="Calibri"/>
                <a:cs typeface="Calibri"/>
              </a:rPr>
              <a:t> </a:t>
            </a:r>
            <a:endParaRPr lang="en-US" sz="1100" dirty="0">
              <a:latin typeface="Calibri"/>
              <a:ea typeface="Calibri"/>
            </a:endParaRPr>
          </a:p>
          <a:p>
            <a:pPr algn="ctr"/>
            <a:r>
              <a:rPr lang="en-US" sz="1400" b="1" dirty="0">
                <a:solidFill>
                  <a:schemeClr val="bg1"/>
                </a:solidFill>
                <a:ea typeface="Calibri"/>
                <a:cs typeface="Calibri"/>
              </a:rPr>
              <a:t>Association</a:t>
            </a:r>
            <a:endParaRPr lang="en-US" sz="1400" dirty="0">
              <a:solidFill>
                <a:schemeClr val="bg1"/>
              </a:solidFill>
              <a:ea typeface="Calibri"/>
            </a:endParaRPr>
          </a:p>
          <a:p>
            <a:pPr algn="ctr"/>
            <a:r>
              <a:rPr lang="en-US" sz="1400" b="1" dirty="0">
                <a:solidFill>
                  <a:schemeClr val="bg1"/>
                </a:solidFill>
                <a:ea typeface="Calibri"/>
                <a:cs typeface="Calibri"/>
              </a:rPr>
              <a:t>Executives</a:t>
            </a:r>
            <a:endParaRPr lang="en-US" sz="1400" dirty="0">
              <a:solidFill>
                <a:schemeClr val="bg1"/>
              </a:solidFill>
              <a:ea typeface="Calibri"/>
            </a:endParaRPr>
          </a:p>
          <a:p>
            <a:pPr algn="ctr"/>
            <a:r>
              <a:rPr lang="en-US" sz="1400" b="1" dirty="0">
                <a:solidFill>
                  <a:schemeClr val="bg1"/>
                </a:solidFill>
                <a:ea typeface="Calibri"/>
                <a:cs typeface="Calibri"/>
              </a:rPr>
              <a:t>Conference</a:t>
            </a:r>
            <a:endParaRPr lang="en-US" sz="1400" dirty="0">
              <a:solidFill>
                <a:schemeClr val="bg1"/>
              </a:solidFill>
              <a:ea typeface="Calibri"/>
            </a:endParaRPr>
          </a:p>
          <a:p>
            <a:pPr algn="r"/>
            <a:r>
              <a:rPr lang="en-US" sz="1100" dirty="0">
                <a:latin typeface="Calibri"/>
                <a:ea typeface="Calibri"/>
              </a:rPr>
              <a:t> </a:t>
            </a:r>
          </a:p>
        </p:txBody>
      </p:sp>
      <p:sp>
        <p:nvSpPr>
          <p:cNvPr id="69" name="Text Box 2"/>
          <p:cNvSpPr txBox="1">
            <a:spLocks noChangeArrowheads="1"/>
          </p:cNvSpPr>
          <p:nvPr/>
        </p:nvSpPr>
        <p:spPr bwMode="auto">
          <a:xfrm>
            <a:off x="675862" y="4305559"/>
            <a:ext cx="1483081" cy="647443"/>
          </a:xfrm>
          <a:prstGeom prst="rect">
            <a:avLst/>
          </a:prstGeom>
          <a:solidFill>
            <a:schemeClr val="accent2">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91440" tIns="45720" rIns="91440" bIns="45720" anchor="t" anchorCtr="0">
            <a:noAutofit/>
          </a:bodyPr>
          <a:lstStyle/>
          <a:p>
            <a:pPr algn="ctr"/>
            <a:r>
              <a:rPr lang="en-US" sz="800" b="1" dirty="0">
                <a:latin typeface="Calibri Light"/>
                <a:ea typeface="Calibri"/>
                <a:cs typeface="Calibri"/>
              </a:rPr>
              <a:t> </a:t>
            </a:r>
            <a:endParaRPr lang="en-US" sz="1100" dirty="0">
              <a:latin typeface="Calibri"/>
              <a:ea typeface="Calibri"/>
            </a:endParaRPr>
          </a:p>
          <a:p>
            <a:pPr algn="ctr"/>
            <a:r>
              <a:rPr lang="en-US" sz="1400" b="1" dirty="0">
                <a:solidFill>
                  <a:schemeClr val="bg1"/>
                </a:solidFill>
                <a:ea typeface="Calibri"/>
                <a:cs typeface="Calibri"/>
              </a:rPr>
              <a:t>Task Forces</a:t>
            </a:r>
          </a:p>
          <a:p>
            <a:pPr algn="ctr"/>
            <a:r>
              <a:rPr lang="en-US" sz="1400" b="1" dirty="0">
                <a:solidFill>
                  <a:schemeClr val="bg1"/>
                </a:solidFill>
                <a:ea typeface="Calibri"/>
                <a:cs typeface="Calibri"/>
              </a:rPr>
              <a:t>(UST)</a:t>
            </a:r>
            <a:endParaRPr lang="en-US" sz="1400" dirty="0">
              <a:solidFill>
                <a:schemeClr val="bg1"/>
              </a:solidFill>
              <a:ea typeface="Calibri"/>
            </a:endParaRPr>
          </a:p>
          <a:p>
            <a:pPr algn="r"/>
            <a:r>
              <a:rPr lang="en-US" sz="1100" dirty="0">
                <a:latin typeface="Calibri"/>
                <a:ea typeface="Calibri"/>
              </a:rPr>
              <a:t> </a:t>
            </a:r>
          </a:p>
        </p:txBody>
      </p:sp>
      <p:cxnSp>
        <p:nvCxnSpPr>
          <p:cNvPr id="81" name="Straight Connector 80"/>
          <p:cNvCxnSpPr>
            <a:cxnSpLocks/>
            <a:endCxn id="44" idx="2"/>
          </p:cNvCxnSpPr>
          <p:nvPr/>
        </p:nvCxnSpPr>
        <p:spPr>
          <a:xfrm>
            <a:off x="2017184" y="3121069"/>
            <a:ext cx="539749" cy="1"/>
          </a:xfrm>
          <a:prstGeom prst="line">
            <a:avLst/>
          </a:prstGeom>
          <a:ln/>
        </p:spPr>
        <p:style>
          <a:lnRef idx="3">
            <a:schemeClr val="accent2"/>
          </a:lnRef>
          <a:fillRef idx="0">
            <a:schemeClr val="accent2"/>
          </a:fillRef>
          <a:effectRef idx="2">
            <a:schemeClr val="accent2"/>
          </a:effectRef>
          <a:fontRef idx="minor">
            <a:schemeClr val="tx1"/>
          </a:fontRef>
        </p:style>
      </p:cxnSp>
      <p:sp>
        <p:nvSpPr>
          <p:cNvPr id="87" name="Text Box 2"/>
          <p:cNvSpPr txBox="1">
            <a:spLocks noChangeArrowheads="1"/>
          </p:cNvSpPr>
          <p:nvPr/>
        </p:nvSpPr>
        <p:spPr bwMode="auto">
          <a:xfrm>
            <a:off x="5770011" y="607776"/>
            <a:ext cx="2945083" cy="1321775"/>
          </a:xfrm>
          <a:prstGeom prst="rect">
            <a:avLst/>
          </a:prstGeom>
          <a:solidFill>
            <a:schemeClr val="accent2">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91440" tIns="45720" rIns="91440" bIns="45720" anchor="t" anchorCtr="0">
            <a:noAutofit/>
          </a:bodyPr>
          <a:lstStyle/>
          <a:p>
            <a:pPr algn="ctr"/>
            <a:r>
              <a:rPr lang="en-US" sz="500" b="1" dirty="0">
                <a:latin typeface="Calibri Light"/>
                <a:ea typeface="Calibri"/>
                <a:cs typeface="Calibri"/>
              </a:rPr>
              <a:t> </a:t>
            </a:r>
            <a:endParaRPr lang="en-US" sz="1100" dirty="0">
              <a:latin typeface="Calibri"/>
              <a:ea typeface="Calibri"/>
            </a:endParaRPr>
          </a:p>
          <a:p>
            <a:pPr algn="ctr"/>
            <a:r>
              <a:rPr lang="en-US" sz="1400" b="1" dirty="0">
                <a:solidFill>
                  <a:schemeClr val="bg1"/>
                </a:solidFill>
                <a:latin typeface="Calibri Light"/>
                <a:ea typeface="Calibri"/>
                <a:cs typeface="Calibri"/>
              </a:rPr>
              <a:t>Divisions within Executive Committee:</a:t>
            </a:r>
          </a:p>
          <a:p>
            <a:pPr algn="ctr"/>
            <a:endParaRPr lang="en-US" sz="800" dirty="0">
              <a:solidFill>
                <a:schemeClr val="bg1"/>
              </a:solidFill>
              <a:latin typeface="Calibri"/>
              <a:ea typeface="Calibri"/>
            </a:endParaRPr>
          </a:p>
          <a:p>
            <a:pPr marL="342891" indent="-342891">
              <a:buFont typeface="Symbol"/>
              <a:buChar char=""/>
            </a:pPr>
            <a:r>
              <a:rPr lang="en-US" sz="1400" b="1" dirty="0">
                <a:solidFill>
                  <a:schemeClr val="bg1"/>
                </a:solidFill>
                <a:latin typeface="Calibri Light"/>
                <a:ea typeface="Calibri"/>
                <a:cs typeface="Calibri"/>
              </a:rPr>
              <a:t>Lubricants</a:t>
            </a:r>
            <a:endParaRPr lang="en-US" sz="1400" dirty="0">
              <a:solidFill>
                <a:schemeClr val="bg1"/>
              </a:solidFill>
              <a:latin typeface="Calibri"/>
              <a:ea typeface="Calibri"/>
            </a:endParaRPr>
          </a:p>
          <a:p>
            <a:pPr marL="342891" indent="-342891">
              <a:buFont typeface="Symbol"/>
              <a:buChar char=""/>
            </a:pPr>
            <a:r>
              <a:rPr lang="en-US" sz="1400" b="1" dirty="0">
                <a:solidFill>
                  <a:schemeClr val="bg1"/>
                </a:solidFill>
                <a:latin typeface="Calibri Light"/>
                <a:ea typeface="Calibri"/>
                <a:cs typeface="Calibri"/>
              </a:rPr>
              <a:t>Brands </a:t>
            </a:r>
            <a:endParaRPr lang="en-US" sz="1400" dirty="0">
              <a:solidFill>
                <a:schemeClr val="bg1"/>
              </a:solidFill>
              <a:latin typeface="Calibri"/>
              <a:ea typeface="Calibri"/>
            </a:endParaRPr>
          </a:p>
          <a:p>
            <a:pPr marL="342891" indent="-342891">
              <a:buFont typeface="Symbol"/>
              <a:buChar char=""/>
            </a:pPr>
            <a:r>
              <a:rPr lang="en-US" sz="1400" b="1" dirty="0">
                <a:solidFill>
                  <a:schemeClr val="bg1"/>
                </a:solidFill>
                <a:latin typeface="Calibri Light"/>
                <a:ea typeface="Calibri"/>
                <a:cs typeface="Calibri"/>
              </a:rPr>
              <a:t>Disaster Response</a:t>
            </a:r>
            <a:endParaRPr lang="en-US" sz="1400" dirty="0">
              <a:solidFill>
                <a:schemeClr val="bg1"/>
              </a:solidFill>
              <a:latin typeface="Calibri"/>
              <a:ea typeface="Calibri"/>
            </a:endParaRPr>
          </a:p>
          <a:p>
            <a:pPr algn="r"/>
            <a:r>
              <a:rPr lang="en-US" sz="1100" dirty="0">
                <a:latin typeface="Calibri"/>
                <a:ea typeface="Calibri"/>
              </a:rPr>
              <a:t> </a:t>
            </a:r>
          </a:p>
        </p:txBody>
      </p:sp>
      <p:sp>
        <p:nvSpPr>
          <p:cNvPr id="96" name="Text Box 2"/>
          <p:cNvSpPr txBox="1">
            <a:spLocks noChangeArrowheads="1"/>
          </p:cNvSpPr>
          <p:nvPr/>
        </p:nvSpPr>
        <p:spPr bwMode="auto">
          <a:xfrm>
            <a:off x="2917830" y="914402"/>
            <a:ext cx="2628207" cy="861033"/>
          </a:xfrm>
          <a:prstGeom prst="rect">
            <a:avLst/>
          </a:prstGeom>
          <a:solidFill>
            <a:schemeClr val="accent2">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91440" tIns="45720" rIns="91440" bIns="45720" anchor="t" anchorCtr="0">
            <a:noAutofit/>
          </a:bodyPr>
          <a:lstStyle/>
          <a:p>
            <a:pPr algn="ctr"/>
            <a:r>
              <a:rPr lang="en-US" sz="400" dirty="0">
                <a:latin typeface="Calibri Light"/>
                <a:ea typeface="Calibri"/>
                <a:cs typeface="Calibri"/>
              </a:rPr>
              <a:t> </a:t>
            </a:r>
            <a:endParaRPr lang="en-US" sz="1100" dirty="0">
              <a:latin typeface="Calibri"/>
              <a:ea typeface="Calibri"/>
            </a:endParaRPr>
          </a:p>
          <a:p>
            <a:pPr algn="ctr"/>
            <a:r>
              <a:rPr lang="en-US" sz="1400" dirty="0">
                <a:solidFill>
                  <a:schemeClr val="bg1"/>
                </a:solidFill>
                <a:ea typeface="Calibri"/>
                <a:cs typeface="Calibri"/>
              </a:rPr>
              <a:t>Motor Fuels</a:t>
            </a:r>
            <a:endParaRPr lang="en-US" sz="1400" dirty="0">
              <a:solidFill>
                <a:schemeClr val="bg1"/>
              </a:solidFill>
              <a:ea typeface="Calibri"/>
            </a:endParaRPr>
          </a:p>
          <a:p>
            <a:pPr algn="ctr"/>
            <a:r>
              <a:rPr lang="en-US" sz="1400" dirty="0">
                <a:solidFill>
                  <a:schemeClr val="bg1"/>
                </a:solidFill>
                <a:ea typeface="Calibri"/>
                <a:cs typeface="Calibri"/>
              </a:rPr>
              <a:t>Convenience Store</a:t>
            </a:r>
            <a:endParaRPr lang="en-US" sz="1400" dirty="0">
              <a:solidFill>
                <a:schemeClr val="bg1"/>
              </a:solidFill>
              <a:ea typeface="Calibri"/>
            </a:endParaRPr>
          </a:p>
          <a:p>
            <a:pPr algn="ctr"/>
            <a:r>
              <a:rPr lang="en-US" sz="1400" dirty="0">
                <a:solidFill>
                  <a:schemeClr val="bg1"/>
                </a:solidFill>
                <a:ea typeface="Calibri"/>
                <a:cs typeface="Calibri"/>
              </a:rPr>
              <a:t>Heating Fuels</a:t>
            </a:r>
            <a:endParaRPr lang="en-US" sz="1400" dirty="0">
              <a:solidFill>
                <a:schemeClr val="bg1"/>
              </a:solidFill>
              <a:ea typeface="Calibri"/>
            </a:endParaRPr>
          </a:p>
          <a:p>
            <a:pPr algn="r"/>
            <a:r>
              <a:rPr lang="en-US" sz="1100" dirty="0">
                <a:latin typeface="Calibri"/>
                <a:ea typeface="Calibri"/>
              </a:rPr>
              <a:t> </a:t>
            </a:r>
          </a:p>
        </p:txBody>
      </p:sp>
      <p:sp>
        <p:nvSpPr>
          <p:cNvPr id="97" name="Rectangle 96"/>
          <p:cNvSpPr/>
          <p:nvPr/>
        </p:nvSpPr>
        <p:spPr>
          <a:xfrm>
            <a:off x="2917830" y="381000"/>
            <a:ext cx="2628207" cy="533400"/>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COMMITTEES</a:t>
            </a:r>
          </a:p>
        </p:txBody>
      </p:sp>
      <p:sp>
        <p:nvSpPr>
          <p:cNvPr id="122" name="Text Box 23"/>
          <p:cNvSpPr txBox="1">
            <a:spLocks/>
          </p:cNvSpPr>
          <p:nvPr/>
        </p:nvSpPr>
        <p:spPr>
          <a:xfrm>
            <a:off x="6512607" y="2642405"/>
            <a:ext cx="1356045" cy="611883"/>
          </a:xfrm>
          <a:prstGeom prst="rect">
            <a:avLst/>
          </a:prstGeom>
          <a:solidFill>
            <a:schemeClr val="accent2">
              <a:lumMod val="60000"/>
              <a:lumOff val="40000"/>
            </a:schemeClr>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500" dirty="0">
                <a:latin typeface="Calibri Light"/>
                <a:ea typeface="Calibri"/>
                <a:cs typeface="Calibri"/>
              </a:rPr>
              <a:t> </a:t>
            </a:r>
            <a:endParaRPr lang="en-US" sz="1100" dirty="0">
              <a:ea typeface="Calibri"/>
            </a:endParaRPr>
          </a:p>
          <a:p>
            <a:pPr algn="ctr"/>
            <a:r>
              <a:rPr lang="en-US" sz="1400" b="1" dirty="0">
                <a:ea typeface="Calibri"/>
                <a:cs typeface="Calibri"/>
              </a:rPr>
              <a:t>Executive</a:t>
            </a:r>
            <a:endParaRPr lang="en-US" sz="1400" dirty="0">
              <a:ea typeface="Calibri"/>
            </a:endParaRPr>
          </a:p>
          <a:p>
            <a:pPr algn="ctr"/>
            <a:r>
              <a:rPr lang="en-US" sz="1400" b="1" dirty="0">
                <a:ea typeface="Calibri"/>
                <a:cs typeface="Calibri"/>
              </a:rPr>
              <a:t>Committee</a:t>
            </a:r>
            <a:endParaRPr lang="en-US" sz="1400" dirty="0">
              <a:ea typeface="Calibri"/>
            </a:endParaRPr>
          </a:p>
        </p:txBody>
      </p:sp>
      <p:sp>
        <p:nvSpPr>
          <p:cNvPr id="128" name="Text Box 22"/>
          <p:cNvSpPr txBox="1">
            <a:spLocks/>
          </p:cNvSpPr>
          <p:nvPr/>
        </p:nvSpPr>
        <p:spPr>
          <a:xfrm>
            <a:off x="6466302" y="3689177"/>
            <a:ext cx="1402351" cy="671489"/>
          </a:xfrm>
          <a:prstGeom prst="rect">
            <a:avLst/>
          </a:prstGeom>
          <a:solidFill>
            <a:schemeClr val="accent2">
              <a:lumMod val="60000"/>
              <a:lumOff val="40000"/>
            </a:schemeClr>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500" b="1" dirty="0">
                <a:latin typeface="Calibri Light"/>
                <a:ea typeface="Calibri"/>
                <a:cs typeface="Calibri"/>
              </a:rPr>
              <a:t> </a:t>
            </a:r>
            <a:endParaRPr lang="en-US" sz="1100" dirty="0">
              <a:ea typeface="Calibri"/>
            </a:endParaRPr>
          </a:p>
          <a:p>
            <a:pPr algn="ctr"/>
            <a:r>
              <a:rPr lang="en-US" sz="1400" b="1" dirty="0">
                <a:ea typeface="Calibri"/>
                <a:cs typeface="Calibri"/>
              </a:rPr>
              <a:t>EMA</a:t>
            </a:r>
            <a:endParaRPr lang="en-US" sz="1400" dirty="0">
              <a:ea typeface="Calibri"/>
            </a:endParaRPr>
          </a:p>
          <a:p>
            <a:pPr algn="ctr"/>
            <a:r>
              <a:rPr lang="en-US" sz="1400" b="1" dirty="0">
                <a:ea typeface="Calibri"/>
                <a:cs typeface="Calibri"/>
              </a:rPr>
              <a:t>President</a:t>
            </a:r>
          </a:p>
          <a:p>
            <a:pPr algn="ctr"/>
            <a:endParaRPr lang="en-US" sz="1400" b="1" dirty="0">
              <a:ea typeface="Calibri"/>
              <a:cs typeface="Calibri"/>
            </a:endParaRPr>
          </a:p>
          <a:p>
            <a:pPr algn="ctr"/>
            <a:endParaRPr lang="en-US" sz="1400" b="1" dirty="0">
              <a:ea typeface="Calibri"/>
              <a:cs typeface="Calibri"/>
            </a:endParaRPr>
          </a:p>
          <a:p>
            <a:pPr algn="ctr"/>
            <a:endParaRPr lang="en-US" sz="1400" dirty="0">
              <a:ea typeface="Calibri"/>
            </a:endParaRPr>
          </a:p>
          <a:p>
            <a:r>
              <a:rPr lang="en-US" sz="1100" dirty="0">
                <a:ea typeface="Calibri"/>
              </a:rPr>
              <a:t> </a:t>
            </a:r>
          </a:p>
        </p:txBody>
      </p:sp>
      <p:sp>
        <p:nvSpPr>
          <p:cNvPr id="144" name="Text Box 2"/>
          <p:cNvSpPr txBox="1">
            <a:spLocks noChangeArrowheads="1"/>
          </p:cNvSpPr>
          <p:nvPr/>
        </p:nvSpPr>
        <p:spPr bwMode="auto">
          <a:xfrm>
            <a:off x="6679098" y="4723962"/>
            <a:ext cx="1013791" cy="603413"/>
          </a:xfrm>
          <a:prstGeom prst="rect">
            <a:avLst/>
          </a:prstGeom>
          <a:solidFill>
            <a:schemeClr val="accent2">
              <a:lumMod val="40000"/>
              <a:lumOff val="6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91440" tIns="45720" rIns="91440" bIns="45720" anchor="t" anchorCtr="0">
            <a:noAutofit/>
          </a:bodyPr>
          <a:lstStyle/>
          <a:p>
            <a:pPr algn="ctr"/>
            <a:r>
              <a:rPr lang="en-US" sz="500" b="1" dirty="0">
                <a:latin typeface="Calibri Light"/>
                <a:ea typeface="Calibri"/>
                <a:cs typeface="Calibri"/>
              </a:rPr>
              <a:t> </a:t>
            </a:r>
            <a:endParaRPr lang="en-US" sz="1100" dirty="0">
              <a:latin typeface="Calibri"/>
              <a:ea typeface="Calibri"/>
            </a:endParaRPr>
          </a:p>
          <a:p>
            <a:pPr algn="ctr"/>
            <a:r>
              <a:rPr lang="en-US" sz="1400" b="1" dirty="0">
                <a:solidFill>
                  <a:schemeClr val="bg1"/>
                </a:solidFill>
                <a:ea typeface="Calibri"/>
                <a:cs typeface="Calibri"/>
              </a:rPr>
              <a:t>EMA</a:t>
            </a:r>
            <a:endParaRPr lang="en-US" sz="1400" dirty="0">
              <a:solidFill>
                <a:schemeClr val="bg1"/>
              </a:solidFill>
              <a:ea typeface="Calibri"/>
            </a:endParaRPr>
          </a:p>
          <a:p>
            <a:pPr algn="ctr"/>
            <a:r>
              <a:rPr lang="en-US" sz="1400" b="1" dirty="0">
                <a:solidFill>
                  <a:schemeClr val="bg1"/>
                </a:solidFill>
                <a:ea typeface="Calibri"/>
                <a:cs typeface="Calibri"/>
              </a:rPr>
              <a:t>Staff</a:t>
            </a:r>
            <a:endParaRPr lang="en-US" sz="1400" dirty="0">
              <a:solidFill>
                <a:schemeClr val="bg1"/>
              </a:solidFill>
              <a:ea typeface="Calibri"/>
            </a:endParaRPr>
          </a:p>
          <a:p>
            <a:pPr algn="r"/>
            <a:r>
              <a:rPr lang="en-US" sz="1100" dirty="0">
                <a:latin typeface="Calibri"/>
                <a:ea typeface="Calibri"/>
              </a:rPr>
              <a:t> </a:t>
            </a:r>
          </a:p>
        </p:txBody>
      </p:sp>
      <p:cxnSp>
        <p:nvCxnSpPr>
          <p:cNvPr id="165" name="Straight Connector 164"/>
          <p:cNvCxnSpPr>
            <a:cxnSpLocks/>
            <a:stCxn id="128" idx="2"/>
          </p:cNvCxnSpPr>
          <p:nvPr/>
        </p:nvCxnSpPr>
        <p:spPr>
          <a:xfrm>
            <a:off x="7167477" y="4360665"/>
            <a:ext cx="0" cy="363296"/>
          </a:xfrm>
          <a:prstGeom prst="line">
            <a:avLst/>
          </a:prstGeom>
          <a:ln/>
        </p:spPr>
        <p:style>
          <a:lnRef idx="3">
            <a:schemeClr val="accent2"/>
          </a:lnRef>
          <a:fillRef idx="0">
            <a:schemeClr val="accent2"/>
          </a:fillRef>
          <a:effectRef idx="2">
            <a:schemeClr val="accent2"/>
          </a:effectRef>
          <a:fontRef idx="minor">
            <a:schemeClr val="tx1"/>
          </a:fontRef>
        </p:style>
      </p:cxnSp>
      <p:pic>
        <p:nvPicPr>
          <p:cNvPr id="2050" name="image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6933" y="6302378"/>
            <a:ext cx="69851" cy="2063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7333" y="6302378"/>
            <a:ext cx="69851" cy="206375"/>
          </a:xfrm>
          <a:prstGeom prst="rect">
            <a:avLst/>
          </a:prstGeom>
          <a:noFill/>
          <a:extLst>
            <a:ext uri="{909E8E84-426E-40DD-AFC4-6F175D3DCCD1}">
              <a14:hiddenFill xmlns:a14="http://schemas.microsoft.com/office/drawing/2010/main">
                <a:solidFill>
                  <a:srgbClr val="FFFFFF"/>
                </a:solidFill>
              </a14:hiddenFill>
            </a:ext>
          </a:extLst>
        </p:spPr>
      </p:pic>
      <p:sp>
        <p:nvSpPr>
          <p:cNvPr id="169" name="Rectangle 3"/>
          <p:cNvSpPr>
            <a:spLocks noChangeArrowheads="1"/>
          </p:cNvSpPr>
          <p:nvPr/>
        </p:nvSpPr>
        <p:spPr bwMode="auto">
          <a:xfrm>
            <a:off x="1"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73" name="Text Box 24"/>
          <p:cNvSpPr txBox="1">
            <a:spLocks/>
          </p:cNvSpPr>
          <p:nvPr/>
        </p:nvSpPr>
        <p:spPr>
          <a:xfrm>
            <a:off x="8168165" y="3287258"/>
            <a:ext cx="1810723" cy="1917346"/>
          </a:xfrm>
          <a:prstGeom prst="rect">
            <a:avLst/>
          </a:prstGeom>
          <a:solidFill>
            <a:schemeClr val="accent2">
              <a:lumMod val="60000"/>
              <a:lumOff val="40000"/>
            </a:schemeClr>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285750" indent="-285750" algn="ctr">
              <a:buFont typeface="Arial" panose="020B0604020202020204" pitchFamily="34" charset="0"/>
              <a:buChar char="•"/>
            </a:pPr>
            <a:r>
              <a:rPr lang="en-US" sz="1400" dirty="0">
                <a:ea typeface="Calibri"/>
                <a:cs typeface="Calibri"/>
              </a:rPr>
              <a:t>Budget</a:t>
            </a:r>
          </a:p>
          <a:p>
            <a:pPr algn="ctr"/>
            <a:endParaRPr lang="en-US" sz="1400" dirty="0">
              <a:ea typeface="Calibri"/>
            </a:endParaRPr>
          </a:p>
          <a:p>
            <a:pPr marL="285750" indent="-285750" algn="ctr">
              <a:buFont typeface="Arial" panose="020B0604020202020204" pitchFamily="34" charset="0"/>
              <a:buChar char="•"/>
            </a:pPr>
            <a:r>
              <a:rPr lang="en-US" sz="1400" dirty="0">
                <a:ea typeface="Calibri"/>
                <a:cs typeface="Calibri"/>
              </a:rPr>
              <a:t>Audit</a:t>
            </a:r>
          </a:p>
          <a:p>
            <a:pPr algn="ctr"/>
            <a:r>
              <a:rPr lang="en-US" sz="1400" dirty="0">
                <a:ea typeface="Calibri"/>
                <a:cs typeface="Calibri"/>
              </a:rPr>
              <a:t> </a:t>
            </a:r>
            <a:endParaRPr lang="en-US" sz="1400" dirty="0">
              <a:ea typeface="Calibri"/>
            </a:endParaRPr>
          </a:p>
          <a:p>
            <a:pPr marL="285750" indent="-285750" algn="ctr">
              <a:buFont typeface="Arial" panose="020B0604020202020204" pitchFamily="34" charset="0"/>
              <a:buChar char="•"/>
            </a:pPr>
            <a:r>
              <a:rPr lang="en-US" sz="1400" dirty="0">
                <a:ea typeface="Calibri"/>
                <a:cs typeface="Calibri"/>
              </a:rPr>
              <a:t>Investments &amp; Reserves </a:t>
            </a:r>
            <a:endParaRPr lang="en-US" sz="1400" dirty="0">
              <a:ea typeface="Calibri"/>
            </a:endParaRPr>
          </a:p>
          <a:p>
            <a:r>
              <a:rPr lang="en-US" sz="1100" dirty="0">
                <a:ea typeface="Calibri"/>
              </a:rPr>
              <a:t> </a:t>
            </a:r>
          </a:p>
        </p:txBody>
      </p:sp>
      <p:sp>
        <p:nvSpPr>
          <p:cNvPr id="174" name="Rectangle 173"/>
          <p:cNvSpPr/>
          <p:nvPr/>
        </p:nvSpPr>
        <p:spPr>
          <a:xfrm>
            <a:off x="8168165" y="2642405"/>
            <a:ext cx="1810723" cy="611883"/>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CHAIR</a:t>
            </a:r>
          </a:p>
          <a:p>
            <a:pPr algn="ctr"/>
            <a:r>
              <a:rPr lang="en-US" b="1" dirty="0">
                <a:solidFill>
                  <a:schemeClr val="bg1"/>
                </a:solidFill>
              </a:rPr>
              <a:t>APPOINTED</a:t>
            </a:r>
          </a:p>
        </p:txBody>
      </p:sp>
      <p:cxnSp>
        <p:nvCxnSpPr>
          <p:cNvPr id="217" name="Straight Connector 216"/>
          <p:cNvCxnSpPr>
            <a:cxnSpLocks/>
            <a:stCxn id="122" idx="3"/>
            <a:endCxn id="174" idx="1"/>
          </p:cNvCxnSpPr>
          <p:nvPr/>
        </p:nvCxnSpPr>
        <p:spPr>
          <a:xfrm flipV="1">
            <a:off x="7868651" y="2948348"/>
            <a:ext cx="299515" cy="1"/>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3492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79581D-C9E9-4B9F-9551-ECCE2F06BE25}"/>
              </a:ext>
            </a:extLst>
          </p:cNvPr>
          <p:cNvSpPr>
            <a:spLocks noGrp="1"/>
          </p:cNvSpPr>
          <p:nvPr>
            <p:ph idx="1"/>
          </p:nvPr>
        </p:nvSpPr>
        <p:spPr>
          <a:xfrm>
            <a:off x="5661614" y="430980"/>
            <a:ext cx="5785548" cy="4386398"/>
          </a:xfrm>
        </p:spPr>
        <p:txBody>
          <a:bodyPr>
            <a:normAutofit/>
          </a:bodyPr>
          <a:lstStyle/>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 </a:t>
            </a:r>
          </a:p>
          <a:p>
            <a:pPr marL="0" indent="0">
              <a:buNone/>
            </a:pPr>
            <a:endParaRPr lang="en-US" dirty="0">
              <a:latin typeface="Calibri" panose="020F0502020204030204" pitchFamily="34" charset="0"/>
              <a:cs typeface="Calibri" panose="020F0502020204030204" pitchFamily="34" charset="0"/>
            </a:endParaRPr>
          </a:p>
          <a:p>
            <a:endParaRPr lang="en-US" dirty="0"/>
          </a:p>
        </p:txBody>
      </p:sp>
      <p:sp>
        <p:nvSpPr>
          <p:cNvPr id="114" name="Text Placeholder 113">
            <a:extLst>
              <a:ext uri="{FF2B5EF4-FFF2-40B4-BE49-F238E27FC236}">
                <a16:creationId xmlns:a16="http://schemas.microsoft.com/office/drawing/2014/main" id="{BFFBB5C9-F765-4EAA-AE60-09A0D43E0A1B}"/>
              </a:ext>
            </a:extLst>
          </p:cNvPr>
          <p:cNvSpPr>
            <a:spLocks noGrp="1"/>
          </p:cNvSpPr>
          <p:nvPr>
            <p:ph type="body" sz="half" idx="2"/>
          </p:nvPr>
        </p:nvSpPr>
        <p:spPr>
          <a:xfrm>
            <a:off x="224495" y="167044"/>
            <a:ext cx="11629852" cy="6690956"/>
          </a:xfrm>
        </p:spPr>
        <p:txBody>
          <a:bodyPr>
            <a:normAutofit fontScale="85000" lnSpcReduction="20000"/>
          </a:bodyPr>
          <a:lstStyle/>
          <a:p>
            <a:pPr algn="ctr"/>
            <a:r>
              <a:rPr lang="en-US" sz="2800" b="1" dirty="0">
                <a:solidFill>
                  <a:srgbClr val="0070C0"/>
                </a:solidFill>
              </a:rPr>
              <a:t>Congressional Update</a:t>
            </a:r>
          </a:p>
          <a:p>
            <a:pPr marL="342900" indent="-342900">
              <a:buFont typeface="Wingdings 3" charset="2"/>
              <a:buChar char=""/>
            </a:pPr>
            <a:r>
              <a:rPr lang="en-US" sz="2000" dirty="0">
                <a:solidFill>
                  <a:schemeClr val="tx1"/>
                </a:solidFill>
              </a:rPr>
              <a:t>Senate: GOP 50 – Dems 50.</a:t>
            </a:r>
          </a:p>
          <a:p>
            <a:endParaRPr lang="en-US" sz="2000" dirty="0">
              <a:solidFill>
                <a:schemeClr val="tx1"/>
              </a:solidFill>
            </a:endParaRPr>
          </a:p>
          <a:p>
            <a:pPr marL="342900" indent="-342900">
              <a:buFont typeface="Wingdings 3" charset="2"/>
              <a:buChar char=""/>
            </a:pPr>
            <a:r>
              <a:rPr lang="en-US" sz="2000" dirty="0">
                <a:solidFill>
                  <a:schemeClr val="tx1"/>
                </a:solidFill>
              </a:rPr>
              <a:t>Dems unlikely to eliminate the Filibuster, pack the courts or pass progressive legislative policies, such as the Green New Deal (“GND”), despite what you read in the headlines.  </a:t>
            </a:r>
          </a:p>
          <a:p>
            <a:pPr marL="342900" indent="-342900">
              <a:buFont typeface="Wingdings 3" charset="2"/>
              <a:buChar char=""/>
            </a:pPr>
            <a:endParaRPr lang="en-US" sz="2000" dirty="0">
              <a:solidFill>
                <a:schemeClr val="tx1"/>
              </a:solidFill>
            </a:endParaRPr>
          </a:p>
          <a:p>
            <a:pPr marL="342900" indent="-342900">
              <a:buFont typeface="Wingdings 3" charset="2"/>
              <a:buChar char=""/>
            </a:pPr>
            <a:r>
              <a:rPr lang="en-US" sz="2000" dirty="0">
                <a:solidFill>
                  <a:schemeClr val="tx1"/>
                </a:solidFill>
              </a:rPr>
              <a:t>McConnell – “Scorched Earth” threat. Slow the Senate down to a standstill. </a:t>
            </a:r>
          </a:p>
          <a:p>
            <a:endParaRPr lang="en-US" sz="2000" dirty="0">
              <a:solidFill>
                <a:schemeClr val="tx1"/>
              </a:solidFill>
            </a:endParaRPr>
          </a:p>
          <a:p>
            <a:pPr marL="342900" indent="-342900">
              <a:buFont typeface="Wingdings 3" charset="2"/>
              <a:buChar char=""/>
            </a:pPr>
            <a:r>
              <a:rPr lang="en-US" sz="2000" dirty="0">
                <a:solidFill>
                  <a:schemeClr val="tx1"/>
                </a:solidFill>
              </a:rPr>
              <a:t>Senate moderates are stronger than ever.  “Roads and Bridges” </a:t>
            </a:r>
            <a:r>
              <a:rPr lang="en-US" sz="2000" dirty="0" err="1">
                <a:solidFill>
                  <a:schemeClr val="tx1"/>
                </a:solidFill>
              </a:rPr>
              <a:t>Infrastructurebill</a:t>
            </a:r>
            <a:r>
              <a:rPr lang="en-US" sz="2000" dirty="0">
                <a:solidFill>
                  <a:schemeClr val="tx1"/>
                </a:solidFill>
              </a:rPr>
              <a:t> passed Senate.</a:t>
            </a:r>
          </a:p>
          <a:p>
            <a:endParaRPr lang="en-US" sz="2000" dirty="0">
              <a:solidFill>
                <a:schemeClr val="tx1"/>
              </a:solidFill>
            </a:endParaRPr>
          </a:p>
          <a:p>
            <a:pPr marL="342900" indent="-342900">
              <a:buFont typeface="Wingdings 3" charset="2"/>
              <a:buChar char=""/>
            </a:pPr>
            <a:r>
              <a:rPr lang="en-US" sz="2000" dirty="0">
                <a:solidFill>
                  <a:schemeClr val="tx1"/>
                </a:solidFill>
              </a:rPr>
              <a:t>Manchin (D-WV) said he opposes eliminating the filibuster, the GND. Sinema (D-AZ) and Manchin hold the keys to what Democrats can accomplish via reconciliation. </a:t>
            </a:r>
          </a:p>
          <a:p>
            <a:endParaRPr lang="en-US" sz="2000" dirty="0">
              <a:solidFill>
                <a:schemeClr val="tx1"/>
              </a:solidFill>
            </a:endParaRPr>
          </a:p>
          <a:p>
            <a:pPr marL="342900" indent="-342900">
              <a:buFont typeface="Wingdings 3" charset="2"/>
              <a:buChar char=""/>
            </a:pPr>
            <a:r>
              <a:rPr lang="en-US" sz="2000" dirty="0">
                <a:solidFill>
                  <a:schemeClr val="tx1"/>
                </a:solidFill>
              </a:rPr>
              <a:t>Even though Dems flipped Georgia Senate seats to secure the Senate majority, they face  an uphill climb to repeal the entire GOP tax law**, impose drastic tax increases, or pass a carbon tax/federal cap &amp; trade.</a:t>
            </a:r>
          </a:p>
          <a:p>
            <a:endParaRPr lang="en-US" sz="2000" dirty="0">
              <a:solidFill>
                <a:schemeClr val="tx1"/>
              </a:solidFill>
            </a:endParaRPr>
          </a:p>
          <a:p>
            <a:pPr marL="342900" indent="-342900">
              <a:buFont typeface="Wingdings 3" charset="2"/>
              <a:buChar char=""/>
            </a:pPr>
            <a:r>
              <a:rPr lang="en-US" sz="2000" dirty="0">
                <a:solidFill>
                  <a:schemeClr val="tx1"/>
                </a:solidFill>
              </a:rPr>
              <a:t>Dems do not want to be blamed for raising gas taxes.  </a:t>
            </a:r>
          </a:p>
          <a:p>
            <a:endParaRPr lang="en-US" sz="2000" dirty="0">
              <a:solidFill>
                <a:schemeClr val="tx1"/>
              </a:solidFill>
            </a:endParaRPr>
          </a:p>
          <a:p>
            <a:pPr marL="342900" indent="-342900">
              <a:buFont typeface="Wingdings 3" charset="2"/>
              <a:buChar char=""/>
            </a:pPr>
            <a:r>
              <a:rPr lang="en-US" sz="2000" dirty="0">
                <a:solidFill>
                  <a:schemeClr val="tx1"/>
                </a:solidFill>
              </a:rPr>
              <a:t>Dems Control House but by smaller margin: 220-212.  3 vacancies. Dems can only lose 4 votes. Focus on Dems in Trump Districts and blue dog dems. </a:t>
            </a:r>
          </a:p>
          <a:p>
            <a:pPr marL="342900" indent="-342900">
              <a:buFont typeface="Wingdings 3" charset="2"/>
              <a:buChar char=""/>
            </a:pPr>
            <a:endParaRPr lang="en-US" sz="2000" dirty="0">
              <a:solidFill>
                <a:schemeClr val="tx1"/>
              </a:solidFill>
            </a:endParaRPr>
          </a:p>
          <a:p>
            <a:pPr marL="342900" indent="-342900">
              <a:buFont typeface="Wingdings 3" charset="2"/>
              <a:buChar char=""/>
            </a:pPr>
            <a:endParaRPr lang="en-US" sz="1800" b="1" dirty="0">
              <a:solidFill>
                <a:srgbClr val="0070C0"/>
              </a:solidFill>
            </a:endParaRPr>
          </a:p>
          <a:p>
            <a:pPr marL="342900" indent="-342900">
              <a:buFont typeface="Wingdings 3" charset="2"/>
              <a:buChar char=""/>
            </a:pPr>
            <a:endParaRPr lang="en-US" sz="1800" b="1" dirty="0">
              <a:solidFill>
                <a:srgbClr val="0070C0"/>
              </a:solidFill>
            </a:endParaRPr>
          </a:p>
          <a:p>
            <a:pPr marL="342900" indent="-342900">
              <a:buFont typeface="Wingdings 3" charset="2"/>
              <a:buChar char=""/>
            </a:pPr>
            <a:endParaRPr lang="en-US" sz="1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84679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B8748-09D4-40FC-8DFC-84B3B9B27DB6}"/>
              </a:ext>
            </a:extLst>
          </p:cNvPr>
          <p:cNvSpPr>
            <a:spLocks noGrp="1"/>
          </p:cNvSpPr>
          <p:nvPr>
            <p:ph type="title"/>
          </p:nvPr>
        </p:nvSpPr>
        <p:spPr>
          <a:xfrm>
            <a:off x="677335" y="270294"/>
            <a:ext cx="8596668" cy="782129"/>
          </a:xfrm>
        </p:spPr>
        <p:txBody>
          <a:bodyPr>
            <a:normAutofit/>
          </a:bodyPr>
          <a:lstStyle/>
          <a:p>
            <a:r>
              <a:rPr lang="en-US" b="1" dirty="0">
                <a:solidFill>
                  <a:srgbClr val="0070C0"/>
                </a:solidFill>
              </a:rPr>
              <a:t>What does EMA do for you? </a:t>
            </a:r>
          </a:p>
        </p:txBody>
      </p:sp>
      <p:sp>
        <p:nvSpPr>
          <p:cNvPr id="3" name="Content Placeholder 2">
            <a:extLst>
              <a:ext uri="{FF2B5EF4-FFF2-40B4-BE49-F238E27FC236}">
                <a16:creationId xmlns:a16="http://schemas.microsoft.com/office/drawing/2014/main" id="{E40B7431-6774-49C8-B9E7-200ED76A71C6}"/>
              </a:ext>
            </a:extLst>
          </p:cNvPr>
          <p:cNvSpPr>
            <a:spLocks noGrp="1"/>
          </p:cNvSpPr>
          <p:nvPr>
            <p:ph idx="1"/>
          </p:nvPr>
        </p:nvSpPr>
        <p:spPr>
          <a:xfrm>
            <a:off x="120770" y="816634"/>
            <a:ext cx="11910204" cy="6199517"/>
          </a:xfrm>
        </p:spPr>
        <p:txBody>
          <a:bodyPr>
            <a:normAutofit fontScale="92500" lnSpcReduction="10000"/>
          </a:bodyPr>
          <a:lstStyle/>
          <a:p>
            <a:pPr marL="0" indent="0">
              <a:buNone/>
            </a:pPr>
            <a:endParaRPr lang="en-US" b="1" dirty="0"/>
          </a:p>
          <a:p>
            <a:r>
              <a:rPr lang="en-US" b="1" dirty="0">
                <a:solidFill>
                  <a:srgbClr val="0070C0"/>
                </a:solidFill>
              </a:rPr>
              <a:t>EMA continued to lead the way in disaster response efforts by:</a:t>
            </a:r>
          </a:p>
          <a:p>
            <a:pPr lvl="1">
              <a:buFont typeface="Wingdings" panose="05000000000000000000" pitchFamily="2" charset="2"/>
              <a:buChar char="q"/>
            </a:pPr>
            <a:r>
              <a:rPr lang="en-US" dirty="0"/>
              <a:t>Reforming the waiver process</a:t>
            </a:r>
          </a:p>
          <a:p>
            <a:pPr lvl="1">
              <a:buFont typeface="Wingdings" panose="05000000000000000000" pitchFamily="2" charset="2"/>
              <a:buChar char="q"/>
            </a:pPr>
            <a:r>
              <a:rPr lang="en-US" dirty="0"/>
              <a:t>Clearing regulatory hurdles</a:t>
            </a:r>
          </a:p>
          <a:p>
            <a:pPr lvl="1">
              <a:buFont typeface="Wingdings" panose="05000000000000000000" pitchFamily="2" charset="2"/>
              <a:buChar char="q"/>
            </a:pPr>
            <a:r>
              <a:rPr lang="en-US" dirty="0"/>
              <a:t>Minimizing delays at weigh stations and securing thousands of free masks from the government. </a:t>
            </a:r>
          </a:p>
          <a:p>
            <a:pPr lvl="1">
              <a:buFont typeface="Wingdings" panose="05000000000000000000" pitchFamily="2" charset="2"/>
              <a:buChar char="q"/>
            </a:pPr>
            <a:r>
              <a:rPr lang="en-US" dirty="0"/>
              <a:t>Medical card renewal waiver/HAZMAT license renewal and testing waiver. </a:t>
            </a:r>
          </a:p>
          <a:p>
            <a:pPr marL="457200" lvl="1" indent="0">
              <a:buNone/>
            </a:pPr>
            <a:endParaRPr lang="en-US" dirty="0"/>
          </a:p>
          <a:p>
            <a:r>
              <a:rPr lang="en-US" b="1" dirty="0">
                <a:solidFill>
                  <a:srgbClr val="0070C0"/>
                </a:solidFill>
              </a:rPr>
              <a:t>Past EMA wins include: </a:t>
            </a:r>
          </a:p>
          <a:p>
            <a:pPr>
              <a:buFont typeface="+mj-lt"/>
              <a:buAutoNum type="arabicParenR"/>
            </a:pPr>
            <a:endParaRPr lang="en-US" dirty="0"/>
          </a:p>
          <a:p>
            <a:pPr>
              <a:buFont typeface="+mj-lt"/>
              <a:buAutoNum type="arabicParenR"/>
            </a:pPr>
            <a:r>
              <a:rPr lang="en-US" b="1" dirty="0">
                <a:solidFill>
                  <a:srgbClr val="0070C0"/>
                </a:solidFill>
              </a:rPr>
              <a:t>Most recent: Expanding the maximum distance short-haul drivers may travel each day!!</a:t>
            </a:r>
          </a:p>
          <a:p>
            <a:pPr>
              <a:buFont typeface="+mj-lt"/>
              <a:buAutoNum type="arabicParenR"/>
            </a:pPr>
            <a:r>
              <a:rPr lang="en-US" b="1" dirty="0">
                <a:solidFill>
                  <a:srgbClr val="0070C0"/>
                </a:solidFill>
              </a:rPr>
              <a:t>EMA’s low liquid level integrity test as an alternative method for containment sump testing (over $500 million in savings every three years)</a:t>
            </a:r>
          </a:p>
          <a:p>
            <a:pPr>
              <a:buFont typeface="+mj-lt"/>
              <a:buAutoNum type="arabicParenR"/>
            </a:pPr>
            <a:r>
              <a:rPr lang="en-US" sz="1800" dirty="0"/>
              <a:t>D</a:t>
            </a:r>
            <a:r>
              <a:rPr lang="en-US" dirty="0"/>
              <a:t>efeated a wetlines and side underride rails mandates. ($120 million in savings)</a:t>
            </a:r>
          </a:p>
          <a:p>
            <a:pPr>
              <a:buFont typeface="+mj-lt"/>
              <a:buAutoNum type="arabicParenR"/>
            </a:pPr>
            <a:r>
              <a:rPr lang="en-US" sz="1800" dirty="0"/>
              <a:t>Opposed 10-micron filter mandate ($200 million in savings)</a:t>
            </a:r>
          </a:p>
          <a:p>
            <a:pPr>
              <a:buFont typeface="+mj-lt"/>
              <a:buAutoNum type="arabicParenR"/>
            </a:pPr>
            <a:r>
              <a:rPr lang="en-US" sz="1800" dirty="0"/>
              <a:t>SPCC Parked truck rule – EMA </a:t>
            </a:r>
            <a:r>
              <a:rPr lang="en-US" dirty="0"/>
              <a:t>requested c</a:t>
            </a:r>
            <a:r>
              <a:rPr lang="en-US" sz="1800" dirty="0"/>
              <a:t>argo tank vehicles parked overnight at bulk facilities be exempted from sized secondary containment requirements. </a:t>
            </a:r>
          </a:p>
          <a:p>
            <a:pPr>
              <a:buFont typeface="+mj-lt"/>
              <a:buAutoNum type="arabicParenR"/>
            </a:pPr>
            <a:r>
              <a:rPr lang="en-US" sz="1800" dirty="0"/>
              <a:t>SBA Small Business size threshold changed from $11 million in gross receipts to 100 employees. </a:t>
            </a:r>
          </a:p>
          <a:p>
            <a:pPr>
              <a:buFont typeface="+mj-lt"/>
              <a:buAutoNum type="arabicParenR"/>
            </a:pPr>
            <a:r>
              <a:rPr lang="en-US" dirty="0"/>
              <a:t>Biodiesel Blender’s Tax Credit renewed and provided compliance information to claim the credit. </a:t>
            </a:r>
          </a:p>
          <a:p>
            <a:endParaRPr lang="en-US" dirty="0"/>
          </a:p>
        </p:txBody>
      </p:sp>
    </p:spTree>
    <p:extLst>
      <p:ext uri="{BB962C8B-B14F-4D97-AF65-F5344CB8AC3E}">
        <p14:creationId xmlns:p14="http://schemas.microsoft.com/office/powerpoint/2010/main" val="2403938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a16="http://schemas.microsoft.com/office/drawing/2014/main" id="{F92DDC18-DFC3-47AF-B9C0-397FB468ED1D}"/>
              </a:ext>
            </a:extLst>
          </p:cNvPr>
          <p:cNvPicPr>
            <a:picLocks noChangeAspect="1"/>
          </p:cNvPicPr>
          <p:nvPr/>
        </p:nvPicPr>
        <p:blipFill>
          <a:blip r:embed="rId3"/>
          <a:stretch>
            <a:fillRect/>
          </a:stretch>
        </p:blipFill>
        <p:spPr>
          <a:xfrm>
            <a:off x="693174" y="369172"/>
            <a:ext cx="10500852" cy="6193860"/>
          </a:xfrm>
          <a:prstGeom prst="rect">
            <a:avLst/>
          </a:prstGeom>
        </p:spPr>
      </p:pic>
    </p:spTree>
    <p:extLst>
      <p:ext uri="{BB962C8B-B14F-4D97-AF65-F5344CB8AC3E}">
        <p14:creationId xmlns:p14="http://schemas.microsoft.com/office/powerpoint/2010/main" val="2999128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2D750-1E03-4E61-AAA7-700C69821299}"/>
              </a:ext>
            </a:extLst>
          </p:cNvPr>
          <p:cNvSpPr>
            <a:spLocks noGrp="1"/>
          </p:cNvSpPr>
          <p:nvPr>
            <p:ph type="title"/>
          </p:nvPr>
        </p:nvSpPr>
        <p:spPr>
          <a:xfrm>
            <a:off x="1049663" y="0"/>
            <a:ext cx="8596668" cy="978280"/>
          </a:xfrm>
        </p:spPr>
        <p:txBody>
          <a:bodyPr/>
          <a:lstStyle/>
          <a:p>
            <a:pPr algn="ctr"/>
            <a:r>
              <a:rPr lang="en-US" b="1" dirty="0">
                <a:solidFill>
                  <a:srgbClr val="002060"/>
                </a:solidFill>
              </a:rPr>
              <a:t>Far Left Policy Hurdles</a:t>
            </a:r>
            <a:endParaRPr lang="en-US" dirty="0"/>
          </a:p>
        </p:txBody>
      </p:sp>
      <p:sp>
        <p:nvSpPr>
          <p:cNvPr id="3" name="Content Placeholder 2">
            <a:extLst>
              <a:ext uri="{FF2B5EF4-FFF2-40B4-BE49-F238E27FC236}">
                <a16:creationId xmlns:a16="http://schemas.microsoft.com/office/drawing/2014/main" id="{690078F0-AF7A-4D0D-BEE5-8EAC0EF40408}"/>
              </a:ext>
            </a:extLst>
          </p:cNvPr>
          <p:cNvSpPr>
            <a:spLocks noGrp="1"/>
          </p:cNvSpPr>
          <p:nvPr>
            <p:ph idx="1"/>
          </p:nvPr>
        </p:nvSpPr>
        <p:spPr>
          <a:xfrm>
            <a:off x="419987" y="782989"/>
            <a:ext cx="11051078" cy="6001091"/>
          </a:xfrm>
        </p:spPr>
        <p:txBody>
          <a:bodyPr>
            <a:noAutofit/>
          </a:bodyPr>
          <a:lstStyle/>
          <a:p>
            <a:r>
              <a:rPr lang="en-US" sz="1600" b="1" dirty="0">
                <a:solidFill>
                  <a:srgbClr val="0070C0"/>
                </a:solidFill>
                <a:latin typeface="Calibri" panose="020F0502020204030204" pitchFamily="34" charset="0"/>
                <a:cs typeface="Calibri" panose="020F0502020204030204" pitchFamily="34" charset="0"/>
              </a:rPr>
              <a:t>Biden’s agenda will take years</a:t>
            </a:r>
            <a:r>
              <a:rPr lang="en-US" sz="1600" dirty="0">
                <a:latin typeface="Calibri" panose="020F0502020204030204" pitchFamily="34" charset="0"/>
                <a:cs typeface="Calibri" panose="020F0502020204030204" pitchFamily="34" charset="0"/>
              </a:rPr>
              <a:t> to implement with no guarantee that these efforts will be successful. </a:t>
            </a:r>
          </a:p>
          <a:p>
            <a:r>
              <a:rPr lang="en-US" sz="1600" b="1" dirty="0">
                <a:solidFill>
                  <a:srgbClr val="0070C0"/>
                </a:solidFill>
                <a:latin typeface="Calibri" panose="020F0502020204030204" pitchFamily="34" charset="0"/>
                <a:cs typeface="Calibri" panose="020F0502020204030204" pitchFamily="34" charset="0"/>
              </a:rPr>
              <a:t>Regulatory Hurdles include: </a:t>
            </a:r>
          </a:p>
          <a:p>
            <a:pPr lvl="1">
              <a:buFont typeface="Wingdings" panose="05000000000000000000" pitchFamily="2" charset="2"/>
              <a:buChar char="q"/>
            </a:pPr>
            <a:r>
              <a:rPr lang="en-US" dirty="0">
                <a:latin typeface="Calibri" panose="020F0502020204030204" pitchFamily="34" charset="0"/>
                <a:cs typeface="Calibri" panose="020F0502020204030204" pitchFamily="34" charset="0"/>
              </a:rPr>
              <a:t>Administrative Procedure Act</a:t>
            </a:r>
          </a:p>
          <a:p>
            <a:pPr lvl="1">
              <a:buFont typeface="Wingdings" panose="05000000000000000000" pitchFamily="2" charset="2"/>
              <a:buChar char="q"/>
            </a:pPr>
            <a:r>
              <a:rPr lang="en-US" dirty="0">
                <a:latin typeface="Calibri" panose="020F0502020204030204" pitchFamily="34" charset="0"/>
                <a:cs typeface="Calibri" panose="020F0502020204030204" pitchFamily="34" charset="0"/>
              </a:rPr>
              <a:t>Republican led states likely to challenge the Biden Administration’s final rules in court. </a:t>
            </a:r>
          </a:p>
          <a:p>
            <a:pPr lvl="1">
              <a:buFont typeface="Wingdings" panose="05000000000000000000" pitchFamily="2" charset="2"/>
              <a:buChar char="q"/>
            </a:pPr>
            <a:r>
              <a:rPr lang="en-US" dirty="0">
                <a:latin typeface="Calibri" panose="020F0502020204030204" pitchFamily="34" charset="0"/>
                <a:cs typeface="Calibri" panose="020F0502020204030204" pitchFamily="34" charset="0"/>
              </a:rPr>
              <a:t>Trump appointed federal judges could stymie much of Biden’s agenda. “no vacancy left unfilled” – McConnell </a:t>
            </a:r>
          </a:p>
          <a:p>
            <a:r>
              <a:rPr lang="en-US" sz="1600" b="1" dirty="0">
                <a:solidFill>
                  <a:srgbClr val="0070C0"/>
                </a:solidFill>
                <a:latin typeface="Calibri" panose="020F0502020204030204" pitchFamily="34" charset="0"/>
                <a:cs typeface="Calibri" panose="020F0502020204030204" pitchFamily="34" charset="0"/>
              </a:rPr>
              <a:t>Legislative Hurdles include: </a:t>
            </a:r>
          </a:p>
          <a:p>
            <a:pPr lvl="1">
              <a:buFont typeface="Wingdings" panose="05000000000000000000" pitchFamily="2" charset="2"/>
              <a:buChar char="q"/>
            </a:pPr>
            <a:r>
              <a:rPr lang="en-US" dirty="0">
                <a:latin typeface="Calibri" panose="020F0502020204030204" pitchFamily="34" charset="0"/>
                <a:cs typeface="Calibri" panose="020F0502020204030204" pitchFamily="34" charset="0"/>
              </a:rPr>
              <a:t>If going the reconciliation route (50 votes), it only takes one Senator to tank the whole thing. Think Senate moderates</a:t>
            </a:r>
          </a:p>
          <a:p>
            <a:pPr lvl="1">
              <a:buFont typeface="Wingdings" panose="05000000000000000000" pitchFamily="2" charset="2"/>
              <a:buChar char="q"/>
            </a:pPr>
            <a:r>
              <a:rPr lang="en-US" dirty="0">
                <a:latin typeface="Calibri" panose="020F0502020204030204" pitchFamily="34" charset="0"/>
                <a:cs typeface="Calibri" panose="020F0502020204030204" pitchFamily="34" charset="0"/>
              </a:rPr>
              <a:t>Significant differences on </a:t>
            </a:r>
            <a:r>
              <a:rPr lang="en-US" b="1" dirty="0">
                <a:solidFill>
                  <a:srgbClr val="0070C0"/>
                </a:solidFill>
                <a:latin typeface="Calibri" panose="020F0502020204030204" pitchFamily="34" charset="0"/>
                <a:cs typeface="Calibri" panose="020F0502020204030204" pitchFamily="34" charset="0"/>
              </a:rPr>
              <a:t>how to pay for it.  Deficit spend or increase taxes? Limitations with budget reconciliation </a:t>
            </a:r>
          </a:p>
          <a:p>
            <a:pPr lvl="1">
              <a:buFont typeface="Wingdings" panose="05000000000000000000" pitchFamily="2" charset="2"/>
              <a:buChar char="q"/>
            </a:pPr>
            <a:r>
              <a:rPr lang="en-US" b="1" dirty="0">
                <a:solidFill>
                  <a:srgbClr val="0070C0"/>
                </a:solidFill>
                <a:latin typeface="Calibri" panose="020F0502020204030204" pitchFamily="34" charset="0"/>
                <a:cs typeface="Calibri" panose="020F0502020204030204" pitchFamily="34" charset="0"/>
              </a:rPr>
              <a:t>Biggest question… How far will Dems go to change certain GOP tax law provisions through reconciliation… </a:t>
            </a:r>
            <a:r>
              <a:rPr lang="en-US" dirty="0">
                <a:solidFill>
                  <a:schemeClr val="tx1"/>
                </a:solidFill>
                <a:latin typeface="Calibri" panose="020F0502020204030204" pitchFamily="34" charset="0"/>
                <a:cs typeface="Calibri" panose="020F0502020204030204" pitchFamily="34" charset="0"/>
              </a:rPr>
              <a:t>will Dems tweak certain GOP tax law provisions through reconciliation? (increase C corp tax, cap gains, death tax, step up in basis, truck taxes?)  Senator Kyrsten Sinema (D-AZ) has already raised concerns over the $3.5 trillion price tag so it remains uncertain how the House and Senate will move forward on a reconciliation package. It also remains uncertain how the House will treat the Senate’s BIB. Speaker Pelosi has said that the House will not consider the BIB without also advancing a reconciliation package.</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1600" b="1" i="0" u="none" strike="noStrike" kern="1200" cap="none" spc="0" normalizeH="0" baseline="0" noProof="0" dirty="0">
                <a:ln>
                  <a:noFill/>
                </a:ln>
                <a:solidFill>
                  <a:srgbClr val="0070C0"/>
                </a:solidFill>
                <a:effectLst/>
                <a:uLnTx/>
                <a:uFillTx/>
                <a:latin typeface="Calibri" panose="020F0502020204030204" pitchFamily="34" charset="0"/>
                <a:cs typeface="Calibri" panose="020F0502020204030204" pitchFamily="34" charset="0"/>
              </a:rPr>
              <a:t>Real World Hurdles include: </a:t>
            </a:r>
          </a:p>
          <a:p>
            <a:pPr lvl="1">
              <a:buClr>
                <a:srgbClr val="5FCBEF"/>
              </a:buClr>
              <a:buFont typeface="Wingdings" panose="05000000000000000000" pitchFamily="2" charset="2"/>
              <a:buChar char="q"/>
              <a:defRPr/>
            </a:pPr>
            <a:r>
              <a:rPr lang="en-US" dirty="0">
                <a:latin typeface="Calibri" panose="020F0502020204030204" pitchFamily="34" charset="0"/>
                <a:cs typeface="Calibri" panose="020F0502020204030204" pitchFamily="34" charset="0"/>
              </a:rPr>
              <a:t>Electrification has already put two environmental constituencies at odds.... Conservationists who oppose using federal land needed to mine lithium and copper vs Green Energy who need the land. </a:t>
            </a:r>
          </a:p>
          <a:p>
            <a:pPr lvl="1">
              <a:buClr>
                <a:srgbClr val="5FCBEF"/>
              </a:buClr>
              <a:buFont typeface="Wingdings" panose="05000000000000000000" pitchFamily="2" charset="2"/>
              <a:buChar char="q"/>
              <a:defRPr/>
            </a:pPr>
            <a:r>
              <a:rPr lang="en-US" dirty="0">
                <a:latin typeface="Calibri" panose="020F0502020204030204" pitchFamily="34" charset="0"/>
                <a:cs typeface="Calibri" panose="020F0502020204030204" pitchFamily="34" charset="0"/>
              </a:rPr>
              <a:t>Unless the Biden Administration changes course, the future of mining will likely depend on China. </a:t>
            </a:r>
          </a:p>
          <a:p>
            <a:pPr marL="457200" lvl="1" indent="0">
              <a:buNone/>
            </a:pP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2405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19137-CF95-4B14-B32C-203716997737}"/>
              </a:ext>
            </a:extLst>
          </p:cNvPr>
          <p:cNvSpPr>
            <a:spLocks noGrp="1"/>
          </p:cNvSpPr>
          <p:nvPr>
            <p:ph type="title"/>
          </p:nvPr>
        </p:nvSpPr>
        <p:spPr>
          <a:xfrm>
            <a:off x="2866016" y="215660"/>
            <a:ext cx="5217540" cy="678611"/>
          </a:xfrm>
        </p:spPr>
        <p:txBody>
          <a:bodyPr>
            <a:normAutofit/>
          </a:bodyPr>
          <a:lstStyle/>
          <a:p>
            <a:pPr algn="ctr"/>
            <a:r>
              <a:rPr lang="en-US" b="1" dirty="0"/>
              <a:t>Motor Fuels Issues</a:t>
            </a:r>
          </a:p>
        </p:txBody>
      </p:sp>
      <p:sp>
        <p:nvSpPr>
          <p:cNvPr id="3" name="Content Placeholder 2">
            <a:extLst>
              <a:ext uri="{FF2B5EF4-FFF2-40B4-BE49-F238E27FC236}">
                <a16:creationId xmlns:a16="http://schemas.microsoft.com/office/drawing/2014/main" id="{22F2B678-0CAE-4E8D-825F-4BFD0B0E2432}"/>
              </a:ext>
            </a:extLst>
          </p:cNvPr>
          <p:cNvSpPr>
            <a:spLocks noGrp="1"/>
          </p:cNvSpPr>
          <p:nvPr>
            <p:ph idx="1"/>
          </p:nvPr>
        </p:nvSpPr>
        <p:spPr>
          <a:xfrm>
            <a:off x="166777" y="1006415"/>
            <a:ext cx="11800936" cy="5635925"/>
          </a:xfrm>
        </p:spPr>
        <p:txBody>
          <a:bodyPr>
            <a:normAutofit/>
          </a:bodyPr>
          <a:lstStyle/>
          <a:p>
            <a:pPr>
              <a:lnSpc>
                <a:spcPct val="90000"/>
              </a:lnSpc>
            </a:pPr>
            <a:r>
              <a:rPr lang="en-US" b="1" dirty="0">
                <a:latin typeface="Calibri" panose="020F0502020204030204" pitchFamily="34" charset="0"/>
                <a:cs typeface="Calibri" panose="020F0502020204030204" pitchFamily="34" charset="0"/>
              </a:rPr>
              <a:t>Surface Transportation &amp; Infrastructure</a:t>
            </a:r>
          </a:p>
          <a:p>
            <a:pPr lvl="1">
              <a:lnSpc>
                <a:spcPct val="90000"/>
              </a:lnSpc>
              <a:buFont typeface="Wingdings" panose="05000000000000000000" pitchFamily="2" charset="2"/>
              <a:buChar char="§"/>
            </a:pPr>
            <a:r>
              <a:rPr lang="en-US" sz="1800" dirty="0">
                <a:latin typeface="Calibri" panose="020F0502020204030204" pitchFamily="34" charset="0"/>
                <a:cs typeface="Calibri" panose="020F0502020204030204" pitchFamily="34" charset="0"/>
              </a:rPr>
              <a:t>Small Businesses Should be Supported with a minimum of 1/3rd of Alternative Energy Grant Program funds and be energy/fuel neutral</a:t>
            </a:r>
          </a:p>
          <a:p>
            <a:pPr lvl="1">
              <a:lnSpc>
                <a:spcPct val="90000"/>
              </a:lnSpc>
            </a:pPr>
            <a:r>
              <a:rPr lang="en-US" sz="1800" i="0" dirty="0">
                <a:effectLst/>
                <a:latin typeface="Calibri" panose="020F0502020204030204" pitchFamily="34" charset="0"/>
                <a:cs typeface="Calibri" panose="020F0502020204030204" pitchFamily="34" charset="0"/>
              </a:rPr>
              <a:t>Utilities and non-utilities, including private businesses, should be on a level playing field when building Alternative Energy Infrastructure</a:t>
            </a:r>
          </a:p>
          <a:p>
            <a:pPr lvl="1">
              <a:lnSpc>
                <a:spcPct val="90000"/>
              </a:lnSpc>
              <a:buFont typeface="Wingdings" panose="05000000000000000000" pitchFamily="2" charset="2"/>
              <a:buChar char="§"/>
            </a:pPr>
            <a:r>
              <a:rPr lang="en-US" sz="1800" i="0" dirty="0">
                <a:effectLst/>
                <a:latin typeface="Calibri" panose="020F0502020204030204" pitchFamily="34" charset="0"/>
                <a:cs typeface="Calibri" panose="020F0502020204030204" pitchFamily="34" charset="0"/>
              </a:rPr>
              <a:t>Support the DRIVE-Safe Act</a:t>
            </a:r>
          </a:p>
          <a:p>
            <a:pPr lvl="1">
              <a:lnSpc>
                <a:spcPct val="90000"/>
              </a:lnSpc>
              <a:buFont typeface="Wingdings" panose="05000000000000000000" pitchFamily="2" charset="2"/>
              <a:buChar char="§"/>
            </a:pPr>
            <a:r>
              <a:rPr lang="en-US" sz="1800" i="0" dirty="0">
                <a:effectLst/>
                <a:latin typeface="Calibri" panose="020F0502020204030204" pitchFamily="34" charset="0"/>
                <a:cs typeface="Calibri" panose="020F0502020204030204" pitchFamily="34" charset="0"/>
              </a:rPr>
              <a:t>Oppose Interstate Rest Area Commercialization</a:t>
            </a:r>
          </a:p>
          <a:p>
            <a:pPr lvl="1">
              <a:lnSpc>
                <a:spcPct val="90000"/>
              </a:lnSpc>
              <a:buFont typeface="Wingdings" panose="05000000000000000000" pitchFamily="2" charset="2"/>
              <a:buChar char="§"/>
            </a:pPr>
            <a:r>
              <a:rPr lang="en-US" sz="1800" i="0" dirty="0">
                <a:effectLst/>
                <a:latin typeface="Calibri" panose="020F0502020204030204" pitchFamily="34" charset="0"/>
                <a:cs typeface="Calibri" panose="020F0502020204030204" pitchFamily="34" charset="0"/>
              </a:rPr>
              <a:t>EV Tax Credit Concerns</a:t>
            </a:r>
          </a:p>
          <a:p>
            <a:pPr marL="457200" lvl="1" indent="0">
              <a:lnSpc>
                <a:spcPct val="90000"/>
              </a:lnSpc>
              <a:buNone/>
            </a:pPr>
            <a:endParaRPr lang="en-US" sz="1800" dirty="0">
              <a:latin typeface="Calibri" panose="020F0502020204030204" pitchFamily="34" charset="0"/>
              <a:cs typeface="Calibri" panose="020F0502020204030204" pitchFamily="34" charset="0"/>
            </a:endParaRPr>
          </a:p>
          <a:p>
            <a:pPr>
              <a:lnSpc>
                <a:spcPct val="90000"/>
              </a:lnSpc>
            </a:pPr>
            <a:r>
              <a:rPr lang="en-US" b="1" dirty="0">
                <a:latin typeface="Calibri" panose="020F0502020204030204" pitchFamily="34" charset="0"/>
                <a:cs typeface="Calibri" panose="020F0502020204030204" pitchFamily="34" charset="0"/>
              </a:rPr>
              <a:t>RFS Reform</a:t>
            </a:r>
          </a:p>
          <a:p>
            <a:pPr lvl="1">
              <a:lnSpc>
                <a:spcPct val="90000"/>
              </a:lnSpc>
              <a:buFont typeface="Wingdings" panose="05000000000000000000" pitchFamily="2" charset="2"/>
              <a:buChar char="§"/>
            </a:pPr>
            <a:r>
              <a:rPr lang="en-US" sz="1800" dirty="0">
                <a:latin typeface="Calibri" panose="020F0502020204030204" pitchFamily="34" charset="0"/>
                <a:cs typeface="Calibri" panose="020F0502020204030204" pitchFamily="34" charset="0"/>
              </a:rPr>
              <a:t>E15 Compatibility Issues</a:t>
            </a:r>
          </a:p>
          <a:p>
            <a:pPr marL="457200" lvl="1" indent="0">
              <a:lnSpc>
                <a:spcPct val="90000"/>
              </a:lnSpc>
              <a:buNone/>
            </a:pPr>
            <a:endParaRPr lang="en-US" sz="1800" dirty="0">
              <a:latin typeface="Calibri" panose="020F0502020204030204" pitchFamily="34" charset="0"/>
              <a:cs typeface="Calibri" panose="020F0502020204030204" pitchFamily="34" charset="0"/>
            </a:endParaRPr>
          </a:p>
          <a:p>
            <a:pPr lvl="1">
              <a:lnSpc>
                <a:spcPct val="90000"/>
              </a:lnSpc>
              <a:buFont typeface="Wingdings" panose="05000000000000000000" pitchFamily="2" charset="2"/>
              <a:buChar char="§"/>
            </a:pPr>
            <a:r>
              <a:rPr lang="en-US" sz="1800" dirty="0">
                <a:latin typeface="Calibri" panose="020F0502020204030204" pitchFamily="34" charset="0"/>
                <a:cs typeface="Calibri" panose="020F0502020204030204" pitchFamily="34" charset="0"/>
              </a:rPr>
              <a:t>RINs market leading to an unlevel playing field in the marketplace. </a:t>
            </a:r>
          </a:p>
          <a:p>
            <a:pPr lvl="1">
              <a:lnSpc>
                <a:spcPct val="90000"/>
              </a:lnSpc>
              <a:buFont typeface="Wingdings" panose="05000000000000000000" pitchFamily="2" charset="2"/>
              <a:buChar char="§"/>
            </a:pPr>
            <a:endParaRPr lang="en-US" sz="1800" dirty="0">
              <a:latin typeface="Calibri" panose="020F0502020204030204" pitchFamily="34" charset="0"/>
              <a:cs typeface="Calibri" panose="020F0502020204030204" pitchFamily="34" charset="0"/>
            </a:endParaRPr>
          </a:p>
          <a:p>
            <a:pPr lvl="1">
              <a:lnSpc>
                <a:spcPct val="90000"/>
              </a:lnSpc>
              <a:buFont typeface="Wingdings" panose="05000000000000000000" pitchFamily="2" charset="2"/>
              <a:buChar char="§"/>
            </a:pPr>
            <a:r>
              <a:rPr lang="en-US" sz="1800" dirty="0">
                <a:latin typeface="Calibri" panose="020F0502020204030204" pitchFamily="34" charset="0"/>
                <a:cs typeface="Calibri" panose="020F0502020204030204" pitchFamily="34" charset="0"/>
              </a:rPr>
              <a:t>Current E15 branding and labeling on price signs and dispensers using brands such as “unleaded plus,” “unleaded 88,” and “eblend,” are confusing motorists. </a:t>
            </a:r>
          </a:p>
          <a:p>
            <a:pPr lvl="1">
              <a:lnSpc>
                <a:spcPct val="90000"/>
              </a:lnSpc>
              <a:buFont typeface="Wingdings" panose="05000000000000000000" pitchFamily="2" charset="2"/>
              <a:buChar char="§"/>
            </a:pPr>
            <a:endParaRPr lang="en-US" sz="1100" dirty="0">
              <a:latin typeface="Calibri" panose="020F0502020204030204" pitchFamily="34" charset="0"/>
              <a:cs typeface="Calibri" panose="020F0502020204030204" pitchFamily="34" charset="0"/>
            </a:endParaRPr>
          </a:p>
          <a:p>
            <a:pPr marL="457200" lvl="1" indent="0">
              <a:lnSpc>
                <a:spcPct val="90000"/>
              </a:lnSpc>
              <a:buNone/>
            </a:pPr>
            <a:endParaRPr lang="en-US" sz="1100" dirty="0">
              <a:latin typeface="Calibri" panose="020F0502020204030204" pitchFamily="34" charset="0"/>
              <a:cs typeface="Calibri" panose="020F0502020204030204" pitchFamily="34" charset="0"/>
            </a:endParaRPr>
          </a:p>
          <a:p>
            <a:pPr lvl="1">
              <a:lnSpc>
                <a:spcPct val="90000"/>
              </a:lnSpc>
              <a:buFont typeface="Wingdings" panose="05000000000000000000" pitchFamily="2" charset="2"/>
              <a:buChar char="§"/>
            </a:pPr>
            <a:endParaRPr lang="en-US" sz="1100" b="1" dirty="0"/>
          </a:p>
          <a:p>
            <a:pPr>
              <a:lnSpc>
                <a:spcPct val="90000"/>
              </a:lnSpc>
            </a:pPr>
            <a:endParaRPr lang="en-US" sz="1100" dirty="0"/>
          </a:p>
        </p:txBody>
      </p:sp>
      <p:pic>
        <p:nvPicPr>
          <p:cNvPr id="4" name="Picture 3">
            <a:extLst>
              <a:ext uri="{FF2B5EF4-FFF2-40B4-BE49-F238E27FC236}">
                <a16:creationId xmlns:a16="http://schemas.microsoft.com/office/drawing/2014/main" id="{2095D1AF-5BD5-4D45-86F2-8F1D3B8ACC11}"/>
              </a:ext>
            </a:extLst>
          </p:cNvPr>
          <p:cNvPicPr>
            <a:picLocks noChangeAspect="1"/>
          </p:cNvPicPr>
          <p:nvPr/>
        </p:nvPicPr>
        <p:blipFill>
          <a:blip r:embed="rId3"/>
          <a:stretch>
            <a:fillRect/>
          </a:stretch>
        </p:blipFill>
        <p:spPr>
          <a:xfrm>
            <a:off x="7426090" y="3440214"/>
            <a:ext cx="4313921" cy="2411371"/>
          </a:xfrm>
          <a:prstGeom prst="rect">
            <a:avLst/>
          </a:prstGeom>
        </p:spPr>
      </p:pic>
    </p:spTree>
    <p:extLst>
      <p:ext uri="{BB962C8B-B14F-4D97-AF65-F5344CB8AC3E}">
        <p14:creationId xmlns:p14="http://schemas.microsoft.com/office/powerpoint/2010/main" val="4133841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AE2DED-9EA0-46E8-AB3A-91267DCBCDD4}"/>
              </a:ext>
            </a:extLst>
          </p:cNvPr>
          <p:cNvSpPr>
            <a:spLocks noGrp="1"/>
          </p:cNvSpPr>
          <p:nvPr>
            <p:ph type="title"/>
          </p:nvPr>
        </p:nvSpPr>
        <p:spPr>
          <a:xfrm>
            <a:off x="842597" y="414068"/>
            <a:ext cx="8596668" cy="1320800"/>
          </a:xfrm>
        </p:spPr>
        <p:txBody>
          <a:bodyPr>
            <a:normAutofit/>
          </a:bodyPr>
          <a:lstStyle/>
          <a:p>
            <a:r>
              <a:rPr lang="en-US" b="1" dirty="0">
                <a:cs typeface="Calibri" panose="020F0502020204030204" pitchFamily="34" charset="0"/>
              </a:rPr>
              <a:t>RFS Reform </a:t>
            </a:r>
            <a:endParaRPr lang="en-US"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1E0F40B-8565-4FE5-BB51-E87F182AA73A}"/>
              </a:ext>
            </a:extLst>
          </p:cNvPr>
          <p:cNvSpPr>
            <a:spLocks noGrp="1"/>
          </p:cNvSpPr>
          <p:nvPr>
            <p:ph idx="1"/>
          </p:nvPr>
        </p:nvSpPr>
        <p:spPr>
          <a:xfrm>
            <a:off x="1298997" y="1259457"/>
            <a:ext cx="10538950" cy="5522204"/>
          </a:xfrm>
        </p:spPr>
        <p:txBody>
          <a:bodyPr>
            <a:normAutofit fontScale="25000" lnSpcReduction="20000"/>
          </a:bodyPr>
          <a:lstStyle/>
          <a:p>
            <a:pPr marL="0" indent="0">
              <a:lnSpc>
                <a:spcPct val="90000"/>
              </a:lnSpc>
              <a:buNone/>
            </a:pPr>
            <a:endParaRPr lang="en-US" sz="500" b="1" dirty="0">
              <a:latin typeface="Calibri" panose="020F0502020204030204" pitchFamily="34" charset="0"/>
              <a:cs typeface="Calibri" panose="020F0502020204030204" pitchFamily="34" charset="0"/>
            </a:endParaRPr>
          </a:p>
          <a:p>
            <a:pPr>
              <a:lnSpc>
                <a:spcPct val="90000"/>
              </a:lnSpc>
            </a:pPr>
            <a:r>
              <a:rPr lang="en-US" sz="7200" b="1" dirty="0">
                <a:latin typeface="Calibri" panose="020F0502020204030204" pitchFamily="34" charset="0"/>
                <a:cs typeface="Calibri" panose="020F0502020204030204" pitchFamily="34" charset="0"/>
              </a:rPr>
              <a:t>D4 &amp; D6 RINs for RFS compliance continue to trade higher after Biden victory.  Highest levels since 2014. </a:t>
            </a:r>
          </a:p>
          <a:p>
            <a:pPr>
              <a:lnSpc>
                <a:spcPct val="90000"/>
              </a:lnSpc>
            </a:pPr>
            <a:endParaRPr lang="en-US" sz="7200" b="1" dirty="0">
              <a:latin typeface="Calibri" panose="020F0502020204030204" pitchFamily="34" charset="0"/>
              <a:cs typeface="Calibri" panose="020F0502020204030204" pitchFamily="34" charset="0"/>
            </a:endParaRPr>
          </a:p>
          <a:p>
            <a:pPr>
              <a:lnSpc>
                <a:spcPct val="90000"/>
              </a:lnSpc>
            </a:pPr>
            <a:r>
              <a:rPr lang="en-US" sz="7200" b="1" dirty="0">
                <a:latin typeface="Calibri" panose="020F0502020204030204" pitchFamily="34" charset="0"/>
                <a:cs typeface="Calibri" panose="020F0502020204030204" pitchFamily="34" charset="0"/>
              </a:rPr>
              <a:t>EMA requesting urgent action to reduce the corn ethanol mandate to 9.7 percent of projected gasoline demand to address the current E15 crisis. </a:t>
            </a:r>
          </a:p>
          <a:p>
            <a:pPr>
              <a:lnSpc>
                <a:spcPct val="90000"/>
              </a:lnSpc>
            </a:pPr>
            <a:endParaRPr lang="en-US" sz="7200" b="1" dirty="0">
              <a:latin typeface="Calibri" panose="020F0502020204030204" pitchFamily="34" charset="0"/>
              <a:cs typeface="Calibri" panose="020F0502020204030204" pitchFamily="34" charset="0"/>
            </a:endParaRPr>
          </a:p>
          <a:p>
            <a:pPr>
              <a:lnSpc>
                <a:spcPct val="90000"/>
              </a:lnSpc>
            </a:pPr>
            <a:r>
              <a:rPr lang="en-US" sz="7200" b="1" dirty="0">
                <a:latin typeface="Calibri" panose="020F0502020204030204" pitchFamily="34" charset="0"/>
                <a:cs typeface="Calibri" panose="020F0502020204030204" pitchFamily="34" charset="0"/>
              </a:rPr>
              <a:t>Retrofit costs for E15 compatible equipment are expensive and could place small business fuel marketers out of business. </a:t>
            </a:r>
          </a:p>
          <a:p>
            <a:pPr>
              <a:lnSpc>
                <a:spcPct val="90000"/>
              </a:lnSpc>
            </a:pPr>
            <a:endParaRPr lang="en-US" sz="7200" b="1" dirty="0">
              <a:latin typeface="Calibri" panose="020F0502020204030204" pitchFamily="34" charset="0"/>
              <a:cs typeface="Calibri" panose="020F0502020204030204" pitchFamily="34" charset="0"/>
            </a:endParaRPr>
          </a:p>
          <a:p>
            <a:pPr>
              <a:lnSpc>
                <a:spcPct val="90000"/>
              </a:lnSpc>
            </a:pPr>
            <a:r>
              <a:rPr lang="en-US" sz="7200" b="1" dirty="0">
                <a:latin typeface="Calibri" panose="020F0502020204030204" pitchFamily="34" charset="0"/>
                <a:cs typeface="Calibri" panose="020F0502020204030204" pitchFamily="34" charset="0"/>
              </a:rPr>
              <a:t>Biden Administration under significant pressure to provide relief from labor union leaders and Senators from his home state of Delaware.  SCOTUS recent decision likely to impact future of RFS. </a:t>
            </a:r>
          </a:p>
          <a:p>
            <a:pPr>
              <a:lnSpc>
                <a:spcPct val="90000"/>
              </a:lnSpc>
            </a:pPr>
            <a:endParaRPr lang="en-US" sz="7200" b="1" dirty="0">
              <a:latin typeface="Calibri" panose="020F0502020204030204" pitchFamily="34" charset="0"/>
              <a:cs typeface="Calibri" panose="020F0502020204030204" pitchFamily="34" charset="0"/>
            </a:endParaRPr>
          </a:p>
          <a:p>
            <a:pPr>
              <a:lnSpc>
                <a:spcPct val="90000"/>
              </a:lnSpc>
            </a:pPr>
            <a:r>
              <a:rPr lang="en-US" sz="7200" b="1" dirty="0">
                <a:latin typeface="Calibri" panose="020F0502020204030204" pitchFamily="34" charset="0"/>
                <a:cs typeface="Calibri" panose="020F0502020204030204" pitchFamily="34" charset="0"/>
              </a:rPr>
              <a:t>EPA is currently considering whether to keep RFS blending obligations flat, opt for a modest decrease or to delay compliance deadline for 2021 blending mandates as was done in 2019 and 2020. </a:t>
            </a:r>
          </a:p>
          <a:p>
            <a:pPr marL="0" indent="0">
              <a:lnSpc>
                <a:spcPct val="90000"/>
              </a:lnSpc>
              <a:buNone/>
            </a:pPr>
            <a:endParaRPr lang="en-US" sz="7200" b="1" dirty="0">
              <a:latin typeface="Calibri" panose="020F0502020204030204" pitchFamily="34" charset="0"/>
              <a:cs typeface="Calibri" panose="020F0502020204030204" pitchFamily="34" charset="0"/>
            </a:endParaRPr>
          </a:p>
          <a:p>
            <a:pPr>
              <a:lnSpc>
                <a:spcPct val="90000"/>
              </a:lnSpc>
            </a:pPr>
            <a:r>
              <a:rPr lang="en-US" sz="7200" b="1" dirty="0">
                <a:latin typeface="Calibri" panose="020F0502020204030204" pitchFamily="34" charset="0"/>
                <a:cs typeface="Calibri" panose="020F0502020204030204" pitchFamily="34" charset="0"/>
              </a:rPr>
              <a:t>If Congress can not agree on an RFS replacement, then EPA will take over, with authority to set RFS volumes at their own discretion starting in 2023 and beyond.</a:t>
            </a:r>
          </a:p>
          <a:p>
            <a:pPr marL="0" indent="0">
              <a:lnSpc>
                <a:spcPct val="90000"/>
              </a:lnSpc>
              <a:buNone/>
            </a:pPr>
            <a:endParaRPr lang="en-US" sz="500" dirty="0"/>
          </a:p>
          <a:p>
            <a:pPr marL="0" indent="0">
              <a:lnSpc>
                <a:spcPct val="90000"/>
              </a:lnSpc>
              <a:buNone/>
            </a:pPr>
            <a:endParaRPr lang="en-US" sz="500" dirty="0"/>
          </a:p>
          <a:p>
            <a:pPr marL="0" indent="0">
              <a:lnSpc>
                <a:spcPct val="90000"/>
              </a:lnSpc>
              <a:buNone/>
            </a:pPr>
            <a:r>
              <a:rPr lang="en-US" sz="500" dirty="0"/>
              <a:t> </a:t>
            </a:r>
          </a:p>
          <a:p>
            <a:pPr>
              <a:lnSpc>
                <a:spcPct val="90000"/>
              </a:lnSpc>
            </a:pPr>
            <a:endParaRPr lang="en-US" sz="500" dirty="0"/>
          </a:p>
          <a:p>
            <a:pPr>
              <a:lnSpc>
                <a:spcPct val="90000"/>
              </a:lnSpc>
            </a:pPr>
            <a:endParaRPr lang="en-US" sz="5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718451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12142</TotalTime>
  <Words>1395</Words>
  <Application>Microsoft Office PowerPoint</Application>
  <PresentationFormat>Widescreen</PresentationFormat>
  <Paragraphs>206</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Symbol</vt:lpstr>
      <vt:lpstr>Trebuchet MS</vt:lpstr>
      <vt:lpstr>Wingdings</vt:lpstr>
      <vt:lpstr>Wingdings 3</vt:lpstr>
      <vt:lpstr>Facet</vt:lpstr>
      <vt:lpstr>PowerPoint Presentation</vt:lpstr>
      <vt:lpstr>Energy Marketers of America Overview </vt:lpstr>
      <vt:lpstr>PowerPoint Presentation</vt:lpstr>
      <vt:lpstr>PowerPoint Presentation</vt:lpstr>
      <vt:lpstr>What does EMA do for you? </vt:lpstr>
      <vt:lpstr>PowerPoint Presentation</vt:lpstr>
      <vt:lpstr>Far Left Policy Hurdles</vt:lpstr>
      <vt:lpstr>Motor Fuels Issues</vt:lpstr>
      <vt:lpstr>RFS Reform </vt:lpstr>
      <vt:lpstr>Surface Transportation Reauthorization </vt:lpstr>
      <vt:lpstr>Energy Marketers of America Updates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Underwood</dc:creator>
  <cp:lastModifiedBy>Amanda Gray</cp:lastModifiedBy>
  <cp:revision>185</cp:revision>
  <cp:lastPrinted>2021-08-29T23:26:33Z</cp:lastPrinted>
  <dcterms:created xsi:type="dcterms:W3CDTF">2020-03-11T17:46:11Z</dcterms:created>
  <dcterms:modified xsi:type="dcterms:W3CDTF">2021-08-30T13:03:19Z</dcterms:modified>
</cp:coreProperties>
</file>