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61" r:id="rId4"/>
    <p:sldId id="262" r:id="rId5"/>
    <p:sldId id="263" r:id="rId6"/>
    <p:sldId id="264" r:id="rId7"/>
    <p:sldId id="265" r:id="rId8"/>
    <p:sldId id="260" r:id="rId9"/>
    <p:sldId id="266" r:id="rId10"/>
    <p:sldId id="267" r:id="rId11"/>
    <p:sldId id="269" r:id="rId12"/>
    <p:sldId id="259" r:id="rId13"/>
    <p:sldId id="258" r:id="rId14"/>
    <p:sldId id="268" r:id="rId15"/>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1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51A1AAF-7BB4-4FA3-867C-0A60A2FA48CE}" type="datetimeFigureOut">
              <a:rPr lang="en-US" smtClean="0"/>
              <a:t>4/20/2015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CAA5FE5D-C190-4C30-832B-D004E61ABC1E}" type="slidenum">
              <a:rPr lang="en-US" smtClean="0"/>
              <a:t>‹#›</a:t>
            </a:fld>
            <a:endParaRPr lang="en-US"/>
          </a:p>
        </p:txBody>
      </p:sp>
    </p:spTree>
    <p:extLst>
      <p:ext uri="{BB962C8B-B14F-4D97-AF65-F5344CB8AC3E}">
        <p14:creationId xmlns:p14="http://schemas.microsoft.com/office/powerpoint/2010/main" val="3168792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a:t>
            </a:fld>
            <a:endParaRPr lang="en-US"/>
          </a:p>
        </p:txBody>
      </p:sp>
    </p:spTree>
    <p:extLst>
      <p:ext uri="{BB962C8B-B14F-4D97-AF65-F5344CB8AC3E}">
        <p14:creationId xmlns:p14="http://schemas.microsoft.com/office/powerpoint/2010/main" val="1225228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10</a:t>
            </a:fld>
            <a:endParaRPr lang="en-US"/>
          </a:p>
        </p:txBody>
      </p:sp>
    </p:spTree>
    <p:extLst>
      <p:ext uri="{BB962C8B-B14F-4D97-AF65-F5344CB8AC3E}">
        <p14:creationId xmlns:p14="http://schemas.microsoft.com/office/powerpoint/2010/main" val="968734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11</a:t>
            </a:fld>
            <a:endParaRPr lang="en-US"/>
          </a:p>
        </p:txBody>
      </p:sp>
    </p:spTree>
    <p:extLst>
      <p:ext uri="{BB962C8B-B14F-4D97-AF65-F5344CB8AC3E}">
        <p14:creationId xmlns:p14="http://schemas.microsoft.com/office/powerpoint/2010/main" val="3507902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12</a:t>
            </a:fld>
            <a:endParaRPr lang="en-US"/>
          </a:p>
        </p:txBody>
      </p:sp>
    </p:spTree>
    <p:extLst>
      <p:ext uri="{BB962C8B-B14F-4D97-AF65-F5344CB8AC3E}">
        <p14:creationId xmlns:p14="http://schemas.microsoft.com/office/powerpoint/2010/main" val="3872219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13</a:t>
            </a:fld>
            <a:endParaRPr lang="en-US"/>
          </a:p>
        </p:txBody>
      </p:sp>
    </p:spTree>
    <p:extLst>
      <p:ext uri="{BB962C8B-B14F-4D97-AF65-F5344CB8AC3E}">
        <p14:creationId xmlns:p14="http://schemas.microsoft.com/office/powerpoint/2010/main" val="1662528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14</a:t>
            </a:fld>
            <a:endParaRPr lang="en-US"/>
          </a:p>
        </p:txBody>
      </p:sp>
    </p:spTree>
    <p:extLst>
      <p:ext uri="{BB962C8B-B14F-4D97-AF65-F5344CB8AC3E}">
        <p14:creationId xmlns:p14="http://schemas.microsoft.com/office/powerpoint/2010/main" val="307432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2</a:t>
            </a:fld>
            <a:endParaRPr lang="en-US"/>
          </a:p>
        </p:txBody>
      </p:sp>
    </p:spTree>
    <p:extLst>
      <p:ext uri="{BB962C8B-B14F-4D97-AF65-F5344CB8AC3E}">
        <p14:creationId xmlns:p14="http://schemas.microsoft.com/office/powerpoint/2010/main" val="3308510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Gubernatorial appointments </a:t>
            </a:r>
          </a:p>
          <a:p>
            <a:r>
              <a:rPr lang="en-US" dirty="0" smtClean="0"/>
              <a:t>House leadership – Speaker</a:t>
            </a:r>
            <a:r>
              <a:rPr lang="en-US" baseline="0" dirty="0" smtClean="0"/>
              <a:t> </a:t>
            </a:r>
            <a:r>
              <a:rPr lang="en-US" baseline="0" dirty="0" err="1" smtClean="0"/>
              <a:t>Gowan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AA5FE5D-C190-4C30-832B-D004E61ABC1E}" type="slidenum">
              <a:rPr lang="en-US" smtClean="0"/>
              <a:t>3</a:t>
            </a:fld>
            <a:endParaRPr lang="en-US"/>
          </a:p>
        </p:txBody>
      </p:sp>
    </p:spTree>
    <p:extLst>
      <p:ext uri="{BB962C8B-B14F-4D97-AF65-F5344CB8AC3E}">
        <p14:creationId xmlns:p14="http://schemas.microsoft.com/office/powerpoint/2010/main" val="452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4</a:t>
            </a:fld>
            <a:endParaRPr lang="en-US"/>
          </a:p>
        </p:txBody>
      </p:sp>
    </p:spTree>
    <p:extLst>
      <p:ext uri="{BB962C8B-B14F-4D97-AF65-F5344CB8AC3E}">
        <p14:creationId xmlns:p14="http://schemas.microsoft.com/office/powerpoint/2010/main" val="3257256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Media</a:t>
            </a:r>
            <a:r>
              <a:rPr lang="en-US" baseline="0" dirty="0" smtClean="0"/>
              <a:t> interest – AZ republic </a:t>
            </a:r>
          </a:p>
          <a:p>
            <a:endParaRPr lang="en-US" dirty="0"/>
          </a:p>
        </p:txBody>
      </p:sp>
      <p:sp>
        <p:nvSpPr>
          <p:cNvPr id="4" name="Slide Number Placeholder 3"/>
          <p:cNvSpPr>
            <a:spLocks noGrp="1"/>
          </p:cNvSpPr>
          <p:nvPr>
            <p:ph type="sldNum" sz="quarter" idx="10"/>
          </p:nvPr>
        </p:nvSpPr>
        <p:spPr/>
        <p:txBody>
          <a:bodyPr/>
          <a:lstStyle/>
          <a:p>
            <a:fld id="{CAA5FE5D-C190-4C30-832B-D004E61ABC1E}" type="slidenum">
              <a:rPr lang="en-US" smtClean="0"/>
              <a:t>5</a:t>
            </a:fld>
            <a:endParaRPr lang="en-US"/>
          </a:p>
        </p:txBody>
      </p:sp>
    </p:spTree>
    <p:extLst>
      <p:ext uri="{BB962C8B-B14F-4D97-AF65-F5344CB8AC3E}">
        <p14:creationId xmlns:p14="http://schemas.microsoft.com/office/powerpoint/2010/main" val="4050565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6</a:t>
            </a:fld>
            <a:endParaRPr lang="en-US"/>
          </a:p>
        </p:txBody>
      </p:sp>
    </p:spTree>
    <p:extLst>
      <p:ext uri="{BB962C8B-B14F-4D97-AF65-F5344CB8AC3E}">
        <p14:creationId xmlns:p14="http://schemas.microsoft.com/office/powerpoint/2010/main" val="1653597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7</a:t>
            </a:fld>
            <a:endParaRPr lang="en-US"/>
          </a:p>
        </p:txBody>
      </p:sp>
    </p:spTree>
    <p:extLst>
      <p:ext uri="{BB962C8B-B14F-4D97-AF65-F5344CB8AC3E}">
        <p14:creationId xmlns:p14="http://schemas.microsoft.com/office/powerpoint/2010/main" val="3356166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8</a:t>
            </a:fld>
            <a:endParaRPr lang="en-US"/>
          </a:p>
        </p:txBody>
      </p:sp>
    </p:spTree>
    <p:extLst>
      <p:ext uri="{BB962C8B-B14F-4D97-AF65-F5344CB8AC3E}">
        <p14:creationId xmlns:p14="http://schemas.microsoft.com/office/powerpoint/2010/main" val="225933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5FE5D-C190-4C30-832B-D004E61ABC1E}" type="slidenum">
              <a:rPr lang="en-US" smtClean="0"/>
              <a:t>9</a:t>
            </a:fld>
            <a:endParaRPr lang="en-US"/>
          </a:p>
        </p:txBody>
      </p:sp>
    </p:spTree>
    <p:extLst>
      <p:ext uri="{BB962C8B-B14F-4D97-AF65-F5344CB8AC3E}">
        <p14:creationId xmlns:p14="http://schemas.microsoft.com/office/powerpoint/2010/main" val="2098428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D5B20-5B63-4AE3-943F-528E453FC74F}"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DFAF46C0-FBD6-4083-9BBD-62D965296051}"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D5B20-5B63-4AE3-943F-528E453FC74F}"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F46C0-FBD6-4083-9BBD-62D9652960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D5B20-5B63-4AE3-943F-528E453FC74F}"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F46C0-FBD6-4083-9BBD-62D9652960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D5B20-5B63-4AE3-943F-528E453FC74F}" type="datetimeFigureOut">
              <a:rPr lang="en-US" smtClean="0"/>
              <a:t>4/20/2015</a:t>
            </a:fld>
            <a:endParaRPr lang="en-US"/>
          </a:p>
        </p:txBody>
      </p:sp>
      <p:sp>
        <p:nvSpPr>
          <p:cNvPr id="10" name="Slide Number Placeholder 9"/>
          <p:cNvSpPr>
            <a:spLocks noGrp="1"/>
          </p:cNvSpPr>
          <p:nvPr>
            <p:ph type="sldNum" sz="quarter" idx="11"/>
          </p:nvPr>
        </p:nvSpPr>
        <p:spPr/>
        <p:txBody>
          <a:bodyPr/>
          <a:lstStyle/>
          <a:p>
            <a:fld id="{DFAF46C0-FBD6-4083-9BBD-62D965296051}"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B36D5B20-5B63-4AE3-943F-528E453FC74F}" type="datetimeFigureOut">
              <a:rPr lang="en-US" smtClean="0"/>
              <a:t>4/20/2015</a:t>
            </a:fld>
            <a:endParaRPr lang="en-US"/>
          </a:p>
        </p:txBody>
      </p:sp>
      <p:sp>
        <p:nvSpPr>
          <p:cNvPr id="20" name="Slide Number Placeholder 19"/>
          <p:cNvSpPr>
            <a:spLocks noGrp="1"/>
          </p:cNvSpPr>
          <p:nvPr>
            <p:ph type="sldNum" sz="quarter" idx="11"/>
          </p:nvPr>
        </p:nvSpPr>
        <p:spPr/>
        <p:txBody>
          <a:bodyPr/>
          <a:lstStyle/>
          <a:p>
            <a:fld id="{DFAF46C0-FBD6-4083-9BBD-62D96529605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36D5B20-5B63-4AE3-943F-528E453FC74F}"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F46C0-FBD6-4083-9BBD-62D965296051}"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36D5B20-5B63-4AE3-943F-528E453FC74F}"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F46C0-FBD6-4083-9BBD-62D965296051}"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D5B20-5B63-4AE3-943F-528E453FC74F}"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F46C0-FBD6-4083-9BBD-62D9652960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6D5B20-5B63-4AE3-943F-528E453FC74F}" type="datetimeFigureOut">
              <a:rPr lang="en-US" smtClean="0"/>
              <a:t>4/20/2015</a:t>
            </a:fld>
            <a:endParaRPr lang="en-US"/>
          </a:p>
        </p:txBody>
      </p:sp>
      <p:sp>
        <p:nvSpPr>
          <p:cNvPr id="6" name="Slide Number Placeholder 5"/>
          <p:cNvSpPr>
            <a:spLocks noGrp="1"/>
          </p:cNvSpPr>
          <p:nvPr>
            <p:ph type="sldNum" sz="quarter" idx="11"/>
          </p:nvPr>
        </p:nvSpPr>
        <p:spPr/>
        <p:txBody>
          <a:bodyPr/>
          <a:lstStyle/>
          <a:p>
            <a:fld id="{DFAF46C0-FBD6-4083-9BBD-62D965296051}"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B36D5B20-5B63-4AE3-943F-528E453FC74F}" type="datetimeFigureOut">
              <a:rPr lang="en-US" smtClean="0"/>
              <a:t>4/20/2015</a:t>
            </a:fld>
            <a:endParaRPr lang="en-US"/>
          </a:p>
        </p:txBody>
      </p:sp>
      <p:sp>
        <p:nvSpPr>
          <p:cNvPr id="10" name="Slide Number Placeholder 9"/>
          <p:cNvSpPr>
            <a:spLocks noGrp="1"/>
          </p:cNvSpPr>
          <p:nvPr>
            <p:ph type="sldNum" sz="quarter" idx="15"/>
          </p:nvPr>
        </p:nvSpPr>
        <p:spPr/>
        <p:txBody>
          <a:bodyPr/>
          <a:lstStyle/>
          <a:p>
            <a:fld id="{DFAF46C0-FBD6-4083-9BBD-62D965296051}"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D5B20-5B63-4AE3-943F-528E453FC74F}"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F46C0-FBD6-4083-9BBD-62D965296051}"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DFAF46C0-FBD6-4083-9BBD-62D965296051}"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36D5B20-5B63-4AE3-943F-528E453FC74F}" type="datetimeFigureOut">
              <a:rPr lang="en-US" smtClean="0"/>
              <a:t>4/20/2015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t>April</a:t>
            </a:r>
            <a:r>
              <a:rPr lang="en-US" sz="7200" dirty="0" smtClean="0"/>
              <a:t/>
            </a:r>
            <a:br>
              <a:rPr lang="en-US" sz="7200" dirty="0" smtClean="0"/>
            </a:br>
            <a:r>
              <a:rPr lang="en-US" sz="7200" dirty="0" smtClean="0"/>
              <a:t>Monthly Meeting</a:t>
            </a:r>
            <a:endParaRPr lang="en-US" sz="7200" dirty="0"/>
          </a:p>
        </p:txBody>
      </p:sp>
      <p:sp>
        <p:nvSpPr>
          <p:cNvPr id="3" name="Subtitle 2"/>
          <p:cNvSpPr>
            <a:spLocks noGrp="1"/>
          </p:cNvSpPr>
          <p:nvPr>
            <p:ph type="subTitle" idx="1"/>
          </p:nvPr>
        </p:nvSpPr>
        <p:spPr>
          <a:xfrm>
            <a:off x="1216151" y="201702"/>
            <a:ext cx="6189583" cy="1398498"/>
          </a:xfrm>
        </p:spPr>
        <p:txBody>
          <a:bodyPr/>
          <a:lstStyle/>
          <a:p>
            <a:r>
              <a:rPr lang="en-US" dirty="0" smtClean="0"/>
              <a:t>April 21, </a:t>
            </a:r>
            <a:r>
              <a:rPr lang="en-US" dirty="0" smtClean="0"/>
              <a:t>2015</a:t>
            </a:r>
          </a:p>
          <a:p>
            <a:r>
              <a:rPr lang="en-US" dirty="0" smtClean="0"/>
              <a:t>Drury Inn and Suites</a:t>
            </a:r>
          </a:p>
          <a:p>
            <a:r>
              <a:rPr lang="en-US" dirty="0" smtClean="0"/>
              <a:t>Flagstaff, AZ</a:t>
            </a:r>
            <a:endParaRPr lang="en-US" dirty="0"/>
          </a:p>
        </p:txBody>
      </p:sp>
      <p:pic>
        <p:nvPicPr>
          <p:cNvPr id="4" name="Picture 3" descr="APMA_LOGO_VECTOR_v2.eps"/>
          <p:cNvPicPr>
            <a:picLocks noChangeAspect="1"/>
          </p:cNvPicPr>
          <p:nvPr/>
        </p:nvPicPr>
        <p:blipFill rotWithShape="1">
          <a:blip r:embed="rId3" cstate="print">
            <a:extLst>
              <a:ext uri="{28A0092B-C50C-407E-A947-70E740481C1C}">
                <a14:useLocalDpi xmlns:a14="http://schemas.microsoft.com/office/drawing/2010/main" val="0"/>
              </a:ext>
            </a:extLst>
          </a:blip>
          <a:srcRect t="18041" b="36341"/>
          <a:stretch/>
        </p:blipFill>
        <p:spPr>
          <a:xfrm>
            <a:off x="2590800" y="2723847"/>
            <a:ext cx="4499429" cy="1390953"/>
          </a:xfrm>
          <a:prstGeom prst="rect">
            <a:avLst/>
          </a:prstGeom>
        </p:spPr>
      </p:pic>
    </p:spTree>
    <p:extLst>
      <p:ext uri="{BB962C8B-B14F-4D97-AF65-F5344CB8AC3E}">
        <p14:creationId xmlns:p14="http://schemas.microsoft.com/office/powerpoint/2010/main" val="2636596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08567" y="1295400"/>
            <a:ext cx="3733800" cy="762000"/>
          </a:xfrm>
        </p:spPr>
        <p:txBody>
          <a:bodyPr>
            <a:normAutofit/>
          </a:bodyPr>
          <a:lstStyle/>
          <a:p>
            <a:r>
              <a:rPr lang="en-US" dirty="0" smtClean="0"/>
              <a:t>Diesel Tax Two-Tiered Structure Reform</a:t>
            </a:r>
            <a:endParaRPr lang="en-US" dirty="0"/>
          </a:p>
        </p:txBody>
      </p:sp>
      <p:sp>
        <p:nvSpPr>
          <p:cNvPr id="4" name="Text Placeholder 3"/>
          <p:cNvSpPr>
            <a:spLocks noGrp="1"/>
          </p:cNvSpPr>
          <p:nvPr>
            <p:ph type="body" sz="quarter" idx="3"/>
          </p:nvPr>
        </p:nvSpPr>
        <p:spPr>
          <a:xfrm>
            <a:off x="5105400" y="1278351"/>
            <a:ext cx="3735267" cy="398050"/>
          </a:xfrm>
        </p:spPr>
        <p:txBody>
          <a:bodyPr>
            <a:normAutofit/>
          </a:bodyPr>
          <a:lstStyle/>
          <a:p>
            <a:r>
              <a:rPr lang="en-US" dirty="0" smtClean="0"/>
              <a:t>Regulatory Reforms </a:t>
            </a:r>
            <a:endParaRPr lang="en-US" dirty="0"/>
          </a:p>
        </p:txBody>
      </p:sp>
      <p:sp>
        <p:nvSpPr>
          <p:cNvPr id="5" name="Content Placeholder 4"/>
          <p:cNvSpPr>
            <a:spLocks noGrp="1"/>
          </p:cNvSpPr>
          <p:nvPr>
            <p:ph sz="quarter" idx="13"/>
          </p:nvPr>
        </p:nvSpPr>
        <p:spPr>
          <a:xfrm>
            <a:off x="1216152" y="1905000"/>
            <a:ext cx="3730752" cy="3316224"/>
          </a:xfrm>
        </p:spPr>
        <p:txBody>
          <a:bodyPr>
            <a:normAutofit/>
          </a:bodyPr>
          <a:lstStyle/>
          <a:p>
            <a:r>
              <a:rPr lang="en-US" sz="1800" dirty="0" smtClean="0"/>
              <a:t>Opportunity to streamline government  - waste of staff and industry time to track refunds </a:t>
            </a:r>
          </a:p>
          <a:p>
            <a:r>
              <a:rPr lang="en-US" sz="1800" dirty="0" smtClean="0"/>
              <a:t>Only state with two tiered system</a:t>
            </a:r>
            <a:endParaRPr lang="en-US" sz="800" dirty="0" smtClean="0"/>
          </a:p>
          <a:p>
            <a:r>
              <a:rPr lang="en-US" sz="1800" dirty="0" smtClean="0"/>
              <a:t>Spoke with ADOT Representatives, House Transportation Chair, Governor’s staff</a:t>
            </a:r>
          </a:p>
        </p:txBody>
      </p:sp>
      <p:sp>
        <p:nvSpPr>
          <p:cNvPr id="6" name="Content Placeholder 5"/>
          <p:cNvSpPr>
            <a:spLocks noGrp="1"/>
          </p:cNvSpPr>
          <p:nvPr>
            <p:ph sz="quarter" idx="14"/>
          </p:nvPr>
        </p:nvSpPr>
        <p:spPr>
          <a:xfrm>
            <a:off x="5102352" y="1676400"/>
            <a:ext cx="3730752" cy="3544822"/>
          </a:xfrm>
        </p:spPr>
        <p:txBody>
          <a:bodyPr>
            <a:normAutofit/>
          </a:bodyPr>
          <a:lstStyle/>
          <a:p>
            <a:r>
              <a:rPr lang="en-US" sz="1800" dirty="0" smtClean="0"/>
              <a:t>HB2212 (Rep. Petersen) – gives private civil action to enforce business’ licensing rights </a:t>
            </a:r>
          </a:p>
          <a:p>
            <a:r>
              <a:rPr lang="en-US" sz="1800" dirty="0" smtClean="0"/>
              <a:t>HB2213 (Rep. Petersen) – requires an inspector to read regulatory rights </a:t>
            </a:r>
          </a:p>
          <a:p>
            <a:r>
              <a:rPr lang="en-US" sz="1800" dirty="0" smtClean="0"/>
              <a:t>HB2297 (Rep. Farnsworth) – prohibits rulemaking that would restrain businesses</a:t>
            </a:r>
          </a:p>
          <a:p>
            <a:r>
              <a:rPr lang="en-US" sz="1800" dirty="0" smtClean="0"/>
              <a:t>All signed by Governor</a:t>
            </a:r>
            <a:endParaRPr lang="en-US" sz="1800" dirty="0"/>
          </a:p>
        </p:txBody>
      </p:sp>
      <p:sp>
        <p:nvSpPr>
          <p:cNvPr id="7" name="Text Placeholder 2"/>
          <p:cNvSpPr txBox="1">
            <a:spLocks/>
          </p:cNvSpPr>
          <p:nvPr/>
        </p:nvSpPr>
        <p:spPr>
          <a:xfrm>
            <a:off x="1208567" y="802651"/>
            <a:ext cx="6629400" cy="5334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Font typeface="Arial" pitchFamily="34" charset="0"/>
              <a:buNone/>
              <a:defRPr sz="1800" b="1" kern="120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Calibri"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Calibri"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9pPr>
          </a:lstStyle>
          <a:p>
            <a:r>
              <a:rPr lang="en-US" dirty="0" smtClean="0">
                <a:solidFill>
                  <a:srgbClr val="FF0000"/>
                </a:solidFill>
              </a:rPr>
              <a:t>2015 Legislative Session Recap</a:t>
            </a:r>
            <a:endParaRPr lang="en-US" dirty="0">
              <a:solidFill>
                <a:srgbClr val="FF0000"/>
              </a:solidFill>
            </a:endParaRPr>
          </a:p>
        </p:txBody>
      </p:sp>
    </p:spTree>
    <p:extLst>
      <p:ext uri="{BB962C8B-B14F-4D97-AF65-F5344CB8AC3E}">
        <p14:creationId xmlns:p14="http://schemas.microsoft.com/office/powerpoint/2010/main" val="1613540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841248"/>
            <a:ext cx="6629400" cy="533400"/>
          </a:xfrm>
        </p:spPr>
        <p:txBody>
          <a:bodyPr/>
          <a:lstStyle/>
          <a:p>
            <a:r>
              <a:rPr lang="en-US" dirty="0" smtClean="0">
                <a:solidFill>
                  <a:srgbClr val="FF0000"/>
                </a:solidFill>
              </a:rPr>
              <a:t>2015 Legislative Session Recap</a:t>
            </a:r>
            <a:endParaRPr lang="en-US" dirty="0">
              <a:solidFill>
                <a:srgbClr val="FF0000"/>
              </a:solidFill>
            </a:endParaRPr>
          </a:p>
        </p:txBody>
      </p:sp>
      <p:sp>
        <p:nvSpPr>
          <p:cNvPr id="5" name="Content Placeholder 4"/>
          <p:cNvSpPr>
            <a:spLocks noGrp="1"/>
          </p:cNvSpPr>
          <p:nvPr>
            <p:ph sz="quarter" idx="13"/>
          </p:nvPr>
        </p:nvSpPr>
        <p:spPr>
          <a:xfrm>
            <a:off x="1216152" y="1380744"/>
            <a:ext cx="7242048" cy="4943856"/>
          </a:xfrm>
        </p:spPr>
        <p:txBody>
          <a:bodyPr/>
          <a:lstStyle/>
          <a:p>
            <a:pPr marL="0" indent="0">
              <a:buNone/>
            </a:pPr>
            <a:r>
              <a:rPr lang="en-US" dirty="0" smtClean="0"/>
              <a:t>Bills APMA Tracked and Opposed: </a:t>
            </a:r>
          </a:p>
          <a:p>
            <a:pPr lvl="1"/>
            <a:r>
              <a:rPr lang="en-US" dirty="0" smtClean="0"/>
              <a:t>HB2462 – Genetically Engineered Foods; Labeling (Rep. Mendez)</a:t>
            </a:r>
          </a:p>
          <a:p>
            <a:pPr lvl="1"/>
            <a:r>
              <a:rPr lang="en-US" dirty="0" smtClean="0"/>
              <a:t>HB2502 – Labor Rest Periods and Meal Breaks (Rep. Larkin) </a:t>
            </a:r>
          </a:p>
          <a:p>
            <a:pPr lvl="1"/>
            <a:r>
              <a:rPr lang="en-US" dirty="0" smtClean="0"/>
              <a:t>HB2505 – Paid Sick and Safe Time (Rep. Andrade) </a:t>
            </a:r>
          </a:p>
          <a:p>
            <a:pPr lvl="1"/>
            <a:r>
              <a:rPr lang="en-US" dirty="0" smtClean="0"/>
              <a:t>HB2579 – Tobacco Retailer; Location Restriction (Rep. </a:t>
            </a:r>
            <a:r>
              <a:rPr lang="en-US" dirty="0" err="1" smtClean="0"/>
              <a:t>Otondo</a:t>
            </a:r>
            <a:r>
              <a:rPr lang="en-US" dirty="0" smtClean="0"/>
              <a:t>) </a:t>
            </a:r>
          </a:p>
          <a:p>
            <a:pPr lvl="1"/>
            <a:r>
              <a:rPr lang="en-US" dirty="0" smtClean="0"/>
              <a:t>HB2583 – Motor Fuel Taxes; Forest Products (Rep. Campbell) </a:t>
            </a:r>
          </a:p>
          <a:p>
            <a:pPr lvl="1"/>
            <a:r>
              <a:rPr lang="en-US" dirty="0" smtClean="0"/>
              <a:t>HB2596 – Luxury Tax on Electronic Cigarettes (Rep. </a:t>
            </a:r>
            <a:r>
              <a:rPr lang="en-US" dirty="0" err="1" smtClean="0"/>
              <a:t>Otondo</a:t>
            </a:r>
            <a:r>
              <a:rPr lang="en-US" dirty="0" smtClean="0"/>
              <a:t>) </a:t>
            </a:r>
          </a:p>
          <a:p>
            <a:pPr lvl="1"/>
            <a:r>
              <a:rPr lang="en-US" dirty="0" smtClean="0"/>
              <a:t>SB1013 – Employment Discrimination; Enforcement; Damages (Sen. </a:t>
            </a:r>
            <a:r>
              <a:rPr lang="en-US" dirty="0" err="1" smtClean="0"/>
              <a:t>Ableser</a:t>
            </a:r>
            <a:r>
              <a:rPr lang="en-US" dirty="0" smtClean="0"/>
              <a:t>) </a:t>
            </a:r>
          </a:p>
          <a:p>
            <a:pPr lvl="1"/>
            <a:r>
              <a:rPr lang="en-US" dirty="0" smtClean="0"/>
              <a:t>SB1108 – Task Force; Gas Tax Replacement (Sen. Farley) </a:t>
            </a:r>
          </a:p>
          <a:p>
            <a:pPr lvl="1"/>
            <a:r>
              <a:rPr lang="en-US" dirty="0" smtClean="0"/>
              <a:t>SB1160 – County Motor Vehicle Fuel Taxes (Sen. Farley)</a:t>
            </a:r>
          </a:p>
          <a:p>
            <a:pPr lvl="1"/>
            <a:r>
              <a:rPr lang="en-US" dirty="0" smtClean="0"/>
              <a:t>SB1161 – Vehicle and Use Fuel Taxes (Sen. Bradley) </a:t>
            </a:r>
          </a:p>
          <a:p>
            <a:pPr lvl="1"/>
            <a:r>
              <a:rPr lang="en-US" dirty="0" smtClean="0"/>
              <a:t>SB1391 – Fuel Taxes; Exemption, Navajo Reservation (Sen. Begay)</a:t>
            </a:r>
          </a:p>
          <a:p>
            <a:pPr marL="457200" lvl="1" indent="0">
              <a:buNone/>
            </a:pPr>
            <a:r>
              <a:rPr lang="en-US" dirty="0" smtClean="0"/>
              <a:t>NONE OF THESE BILLS WERE SUCCESSFUL.</a:t>
            </a:r>
          </a:p>
        </p:txBody>
      </p:sp>
    </p:spTree>
    <p:extLst>
      <p:ext uri="{BB962C8B-B14F-4D97-AF65-F5344CB8AC3E}">
        <p14:creationId xmlns:p14="http://schemas.microsoft.com/office/powerpoint/2010/main" val="222849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APMA Updates</a:t>
            </a:r>
            <a:endParaRPr lang="en-US" dirty="0"/>
          </a:p>
        </p:txBody>
      </p:sp>
      <p:sp>
        <p:nvSpPr>
          <p:cNvPr id="3" name="Content Placeholder 2"/>
          <p:cNvSpPr>
            <a:spLocks noGrp="1"/>
          </p:cNvSpPr>
          <p:nvPr>
            <p:ph sz="quarter" idx="13"/>
          </p:nvPr>
        </p:nvSpPr>
        <p:spPr>
          <a:xfrm>
            <a:off x="1216152" y="304800"/>
            <a:ext cx="7013448" cy="5181600"/>
          </a:xfrm>
        </p:spPr>
        <p:txBody>
          <a:bodyPr>
            <a:normAutofit lnSpcReduction="10000"/>
          </a:bodyPr>
          <a:lstStyle/>
          <a:p>
            <a:pPr marL="457200" lvl="1" indent="0">
              <a:buNone/>
            </a:pPr>
            <a:endParaRPr lang="en-US" dirty="0" smtClean="0"/>
          </a:p>
          <a:p>
            <a:r>
              <a:rPr lang="en-US" dirty="0" smtClean="0"/>
              <a:t>APMA and PMAA PACs</a:t>
            </a:r>
          </a:p>
          <a:p>
            <a:r>
              <a:rPr lang="en-US" sz="1800" dirty="0" smtClean="0"/>
              <a:t>Help our industry by supporting industry-conscious elected officials</a:t>
            </a:r>
          </a:p>
          <a:p>
            <a:r>
              <a:rPr lang="en-US" dirty="0" smtClean="0"/>
              <a:t>APMA PAC</a:t>
            </a:r>
          </a:p>
          <a:p>
            <a:r>
              <a:rPr lang="en-US" sz="1800" dirty="0" smtClean="0"/>
              <a:t>Created in August 2014 </a:t>
            </a:r>
          </a:p>
          <a:p>
            <a:r>
              <a:rPr lang="en-US" sz="1800" dirty="0" smtClean="0"/>
              <a:t>Since then, raised over $6,000</a:t>
            </a:r>
          </a:p>
          <a:p>
            <a:r>
              <a:rPr lang="en-US" sz="1800" dirty="0"/>
              <a:t>M</a:t>
            </a:r>
            <a:r>
              <a:rPr lang="en-US" sz="1800" dirty="0" smtClean="0"/>
              <a:t>ade political contributions of $2,900</a:t>
            </a:r>
          </a:p>
          <a:p>
            <a:r>
              <a:rPr lang="en-US" dirty="0" smtClean="0"/>
              <a:t>PMAA PAC </a:t>
            </a:r>
          </a:p>
          <a:p>
            <a:r>
              <a:rPr lang="en-US" sz="1800" dirty="0" smtClean="0"/>
              <a:t>Reached its overall goal last year for the first time EVER!</a:t>
            </a:r>
          </a:p>
          <a:p>
            <a:r>
              <a:rPr lang="en-US" sz="1800" dirty="0" smtClean="0"/>
              <a:t>Arizona met its goal of just under $2,000</a:t>
            </a:r>
            <a:endParaRPr lang="en-US" sz="1800" dirty="0" smtClean="0"/>
          </a:p>
          <a:p>
            <a:pPr marL="0" indent="0">
              <a:buNone/>
            </a:pPr>
            <a:endParaRPr lang="en-US" sz="1800" dirty="0"/>
          </a:p>
          <a:p>
            <a:r>
              <a:rPr lang="en-US" dirty="0" smtClean="0"/>
              <a:t>Fuel Monitor Magazine </a:t>
            </a:r>
          </a:p>
          <a:p>
            <a:r>
              <a:rPr lang="en-US" sz="1800" dirty="0" smtClean="0"/>
              <a:t>Spring edition available today! </a:t>
            </a:r>
          </a:p>
          <a:p>
            <a:r>
              <a:rPr lang="en-US" sz="1800" dirty="0" smtClean="0"/>
              <a:t>Summer edition coming in June</a:t>
            </a:r>
            <a:endParaRPr lang="en-US" sz="1800" dirty="0" smtClean="0"/>
          </a:p>
        </p:txBody>
      </p:sp>
    </p:spTree>
    <p:extLst>
      <p:ext uri="{BB962C8B-B14F-4D97-AF65-F5344CB8AC3E}">
        <p14:creationId xmlns:p14="http://schemas.microsoft.com/office/powerpoint/2010/main" val="2417913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395286"/>
            <a:ext cx="3389313" cy="1738314"/>
          </a:xfrm>
        </p:spPr>
        <p:txBody>
          <a:bodyPr/>
          <a:lstStyle/>
          <a:p>
            <a:r>
              <a:rPr lang="en-US" sz="2800" dirty="0" smtClean="0"/>
              <a:t>2015 Scholarship Golf Tournament</a:t>
            </a:r>
            <a:endParaRPr lang="en-US" sz="2800" dirty="0"/>
          </a:p>
        </p:txBody>
      </p:sp>
      <p:sp>
        <p:nvSpPr>
          <p:cNvPr id="3" name="Text Placeholder 2"/>
          <p:cNvSpPr>
            <a:spLocks noGrp="1"/>
          </p:cNvSpPr>
          <p:nvPr>
            <p:ph type="body" sz="half" idx="2"/>
          </p:nvPr>
        </p:nvSpPr>
        <p:spPr>
          <a:xfrm>
            <a:off x="5410200" y="2209800"/>
            <a:ext cx="3505200" cy="3733800"/>
          </a:xfrm>
        </p:spPr>
        <p:txBody>
          <a:bodyPr>
            <a:normAutofit/>
          </a:bodyPr>
          <a:lstStyle/>
          <a:p>
            <a:r>
              <a:rPr lang="en-US" sz="1800" dirty="0" smtClean="0"/>
              <a:t>McCormick Ranch Golf Club </a:t>
            </a:r>
          </a:p>
          <a:p>
            <a:endParaRPr lang="en-US" sz="1800" dirty="0" smtClean="0"/>
          </a:p>
          <a:p>
            <a:r>
              <a:rPr lang="en-US" sz="1800" dirty="0" smtClean="0"/>
              <a:t>Thursday, April 23, 2015 </a:t>
            </a:r>
          </a:p>
          <a:p>
            <a:r>
              <a:rPr lang="en-US" sz="1800" dirty="0" smtClean="0"/>
              <a:t>Registration 11:30 am – 12:15 pm</a:t>
            </a:r>
          </a:p>
          <a:p>
            <a:r>
              <a:rPr lang="en-US" sz="1800" dirty="0" smtClean="0"/>
              <a:t>12:30 pm shotgun start </a:t>
            </a:r>
          </a:p>
          <a:p>
            <a:r>
              <a:rPr lang="en-US" sz="1800" dirty="0" smtClean="0"/>
              <a:t>Awards Event 5:00-6:00 pm</a:t>
            </a:r>
          </a:p>
          <a:p>
            <a:endParaRPr lang="en-US" sz="1800" dirty="0"/>
          </a:p>
        </p:txBody>
      </p:sp>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762000" y="1143000"/>
            <a:ext cx="4572000" cy="3424586"/>
          </a:xfrm>
        </p:spPr>
      </p:pic>
    </p:spTree>
    <p:extLst>
      <p:ext uri="{BB962C8B-B14F-4D97-AF65-F5344CB8AC3E}">
        <p14:creationId xmlns:p14="http://schemas.microsoft.com/office/powerpoint/2010/main" val="203366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APMA Updates</a:t>
            </a:r>
            <a:endParaRPr lang="en-US" dirty="0"/>
          </a:p>
        </p:txBody>
      </p:sp>
      <p:sp>
        <p:nvSpPr>
          <p:cNvPr id="3" name="Content Placeholder 2"/>
          <p:cNvSpPr>
            <a:spLocks noGrp="1"/>
          </p:cNvSpPr>
          <p:nvPr>
            <p:ph sz="quarter" idx="13"/>
          </p:nvPr>
        </p:nvSpPr>
        <p:spPr>
          <a:xfrm>
            <a:off x="1216152" y="304800"/>
            <a:ext cx="7013448" cy="4925568"/>
          </a:xfrm>
        </p:spPr>
        <p:txBody>
          <a:bodyPr>
            <a:normAutofit/>
          </a:bodyPr>
          <a:lstStyle/>
          <a:p>
            <a:pPr lvl="1"/>
            <a:endParaRPr lang="en-US" dirty="0" smtClean="0"/>
          </a:p>
          <a:p>
            <a:r>
              <a:rPr lang="en-US" dirty="0" smtClean="0"/>
              <a:t>PMAA Day on the Hill - </a:t>
            </a:r>
            <a:r>
              <a:rPr lang="en-US" sz="1800" dirty="0" smtClean="0"/>
              <a:t>May 13 – 15, 2015 in Washington, DC</a:t>
            </a:r>
            <a:endParaRPr lang="en-US" sz="1800" dirty="0" smtClean="0"/>
          </a:p>
          <a:p>
            <a:pPr lvl="1"/>
            <a:endParaRPr lang="en-US" dirty="0" smtClean="0"/>
          </a:p>
          <a:p>
            <a:r>
              <a:rPr lang="en-US" dirty="0" smtClean="0"/>
              <a:t>Next Meeting – </a:t>
            </a:r>
            <a:r>
              <a:rPr lang="en-US" sz="1800" dirty="0" smtClean="0"/>
              <a:t>May 19, </a:t>
            </a:r>
            <a:r>
              <a:rPr lang="en-US" sz="1800" dirty="0" smtClean="0"/>
              <a:t>2015 at </a:t>
            </a:r>
            <a:r>
              <a:rPr lang="en-US" sz="1800" dirty="0" smtClean="0"/>
              <a:t>Phoenix Country Club</a:t>
            </a:r>
          </a:p>
          <a:p>
            <a:r>
              <a:rPr lang="en-US" sz="1800" dirty="0" smtClean="0"/>
              <a:t>Board Meeting at 9:30 am </a:t>
            </a:r>
          </a:p>
          <a:p>
            <a:r>
              <a:rPr lang="en-US" sz="1800" dirty="0" smtClean="0"/>
              <a:t>Conference Committee Meeting at 1:00 pm</a:t>
            </a:r>
            <a:endParaRPr lang="en-US" sz="1800" dirty="0"/>
          </a:p>
          <a:p>
            <a:endParaRPr lang="en-US" sz="1800" dirty="0" smtClean="0"/>
          </a:p>
          <a:p>
            <a:r>
              <a:rPr lang="en-US" dirty="0" smtClean="0"/>
              <a:t>Annual Conference Save the Date – </a:t>
            </a:r>
            <a:r>
              <a:rPr lang="en-US" sz="1800" dirty="0" smtClean="0"/>
              <a:t>Sunday, September 27 – Tuesday, September 29, 2015 at the Omni Tucson  National Resort and Golf Club </a:t>
            </a:r>
            <a:endParaRPr lang="en-US" dirty="0" smtClean="0"/>
          </a:p>
        </p:txBody>
      </p:sp>
    </p:spTree>
    <p:extLst>
      <p:ext uri="{BB962C8B-B14F-4D97-AF65-F5344CB8AC3E}">
        <p14:creationId xmlns:p14="http://schemas.microsoft.com/office/powerpoint/2010/main" val="212630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3"/>
          </p:nvPr>
        </p:nvSpPr>
        <p:spPr>
          <a:xfrm>
            <a:off x="1216152" y="2057400"/>
            <a:ext cx="7013448" cy="3172968"/>
          </a:xfrm>
        </p:spPr>
        <p:txBody>
          <a:bodyPr/>
          <a:lstStyle/>
          <a:p>
            <a:r>
              <a:rPr lang="en-US" dirty="0" smtClean="0"/>
              <a:t>Welcome, Antitrust Review &amp; Table Introductions – </a:t>
            </a:r>
            <a:r>
              <a:rPr lang="en-US" sz="1800" dirty="0" smtClean="0"/>
              <a:t>Jason Davis, Arizona Fuel Distributors &amp; APMA President </a:t>
            </a:r>
          </a:p>
          <a:p>
            <a:r>
              <a:rPr lang="en-US" dirty="0" smtClean="0"/>
              <a:t>Flagstaff Tourism Update – </a:t>
            </a:r>
            <a:r>
              <a:rPr lang="en-US" dirty="0"/>
              <a:t> </a:t>
            </a:r>
            <a:r>
              <a:rPr lang="en-US" sz="1800" dirty="0" smtClean="0"/>
              <a:t>Heather </a:t>
            </a:r>
            <a:r>
              <a:rPr lang="en-US" sz="1800" dirty="0" err="1" smtClean="0"/>
              <a:t>Ainardi</a:t>
            </a:r>
            <a:r>
              <a:rPr lang="en-US" sz="1800" dirty="0" smtClean="0"/>
              <a:t>, Flagstaff  Convention and Visitors Bureau</a:t>
            </a:r>
          </a:p>
          <a:p>
            <a:r>
              <a:rPr lang="en-US" dirty="0" smtClean="0"/>
              <a:t>Legislative Recap and APMA </a:t>
            </a:r>
            <a:r>
              <a:rPr lang="en-US" dirty="0" smtClean="0"/>
              <a:t>Updates – </a:t>
            </a:r>
            <a:r>
              <a:rPr lang="en-US" sz="1800" dirty="0" smtClean="0"/>
              <a:t>Amanda Gray, APMA</a:t>
            </a:r>
            <a:endParaRPr lang="en-US" sz="1800" dirty="0"/>
          </a:p>
        </p:txBody>
      </p:sp>
    </p:spTree>
    <p:extLst>
      <p:ext uri="{BB962C8B-B14F-4D97-AF65-F5344CB8AC3E}">
        <p14:creationId xmlns:p14="http://schemas.microsoft.com/office/powerpoint/2010/main" val="149106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0000"/>
                </a:solidFill>
              </a:rPr>
              <a:t>2015 Legislative Session Recap</a:t>
            </a:r>
            <a:endParaRPr lang="en-US" sz="2800" dirty="0">
              <a:solidFill>
                <a:srgbClr val="FF0000"/>
              </a:solidFill>
            </a:endParaRPr>
          </a:p>
        </p:txBody>
      </p:sp>
      <p:sp>
        <p:nvSpPr>
          <p:cNvPr id="4" name="Content Placeholder 3"/>
          <p:cNvSpPr>
            <a:spLocks noGrp="1"/>
          </p:cNvSpPr>
          <p:nvPr>
            <p:ph sz="quarter" idx="13"/>
          </p:nvPr>
        </p:nvSpPr>
        <p:spPr/>
        <p:txBody>
          <a:bodyPr/>
          <a:lstStyle/>
          <a:p>
            <a:r>
              <a:rPr lang="en-US" dirty="0" smtClean="0"/>
              <a:t>The Basics </a:t>
            </a:r>
          </a:p>
          <a:p>
            <a:pPr lvl="1"/>
            <a:r>
              <a:rPr lang="en-US" dirty="0" smtClean="0"/>
              <a:t>52</a:t>
            </a:r>
            <a:r>
              <a:rPr lang="en-US" baseline="30000" dirty="0" smtClean="0"/>
              <a:t>nd</a:t>
            </a:r>
            <a:r>
              <a:rPr lang="en-US" dirty="0" smtClean="0"/>
              <a:t> Legislature, 1</a:t>
            </a:r>
            <a:r>
              <a:rPr lang="en-US" baseline="30000" dirty="0" smtClean="0"/>
              <a:t>st</a:t>
            </a:r>
            <a:r>
              <a:rPr lang="en-US" dirty="0" smtClean="0"/>
              <a:t> Regular Session </a:t>
            </a:r>
          </a:p>
          <a:p>
            <a:pPr lvl="2"/>
            <a:r>
              <a:rPr lang="en-US" dirty="0" smtClean="0"/>
              <a:t>1,163 bills introduced </a:t>
            </a:r>
          </a:p>
          <a:p>
            <a:pPr lvl="2"/>
            <a:r>
              <a:rPr lang="en-US" dirty="0" smtClean="0"/>
              <a:t>344 bills passed </a:t>
            </a:r>
          </a:p>
          <a:p>
            <a:pPr lvl="2"/>
            <a:r>
              <a:rPr lang="en-US" dirty="0" smtClean="0"/>
              <a:t>324 signed into law </a:t>
            </a:r>
          </a:p>
          <a:p>
            <a:pPr lvl="2"/>
            <a:r>
              <a:rPr lang="en-US" dirty="0" smtClean="0"/>
              <a:t>20 vetoed </a:t>
            </a:r>
          </a:p>
          <a:p>
            <a:pPr lvl="2"/>
            <a:endParaRPr lang="en-US" dirty="0"/>
          </a:p>
          <a:p>
            <a:pPr lvl="1"/>
            <a:r>
              <a:rPr lang="en-US" dirty="0"/>
              <a:t>Adjourned Sine Die </a:t>
            </a:r>
          </a:p>
          <a:p>
            <a:pPr lvl="2"/>
            <a:r>
              <a:rPr lang="en-US" dirty="0"/>
              <a:t>April 3 at 3:37 am</a:t>
            </a:r>
          </a:p>
          <a:p>
            <a:pPr lvl="2"/>
            <a:r>
              <a:rPr lang="en-US" dirty="0"/>
              <a:t>81 days </a:t>
            </a:r>
            <a:endParaRPr lang="en-US" dirty="0" smtClean="0"/>
          </a:p>
          <a:p>
            <a:pPr lvl="2"/>
            <a:r>
              <a:rPr lang="en-US" dirty="0" smtClean="0"/>
              <a:t>General effective date – July 3</a:t>
            </a:r>
            <a:endParaRPr lang="en-US" dirty="0"/>
          </a:p>
          <a:p>
            <a:pPr marL="914400" lvl="2" indent="0">
              <a:buNone/>
            </a:pPr>
            <a:endParaRPr lang="en-US" dirty="0" smtClean="0"/>
          </a:p>
          <a:p>
            <a:pPr lvl="1"/>
            <a:r>
              <a:rPr lang="en-US" dirty="0" smtClean="0"/>
              <a:t>Lobbyists</a:t>
            </a:r>
            <a:endParaRPr lang="en-US" dirty="0"/>
          </a:p>
          <a:p>
            <a:pPr lvl="2"/>
            <a:r>
              <a:rPr lang="en-US" dirty="0" smtClean="0"/>
              <a:t>Janna Day and Ryan O’Daniel from Brownstein Hyatt </a:t>
            </a:r>
          </a:p>
          <a:p>
            <a:pPr lvl="2"/>
            <a:r>
              <a:rPr lang="en-US" dirty="0" smtClean="0"/>
              <a:t>Mike Williams from Williams and Associates </a:t>
            </a:r>
            <a:endParaRPr lang="en-US" dirty="0"/>
          </a:p>
          <a:p>
            <a:pPr marL="914400" lvl="2" indent="0">
              <a:buNone/>
            </a:pPr>
            <a:endParaRPr lang="en-US" dirty="0" smtClean="0"/>
          </a:p>
        </p:txBody>
      </p:sp>
      <p:pic>
        <p:nvPicPr>
          <p:cNvPr id="5" name="Picture 2" descr="C:\Users\Amanda Gray\Desktop\img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828800"/>
            <a:ext cx="3048000" cy="2165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34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841248"/>
            <a:ext cx="6629400" cy="533400"/>
          </a:xfrm>
        </p:spPr>
        <p:txBody>
          <a:bodyPr/>
          <a:lstStyle/>
          <a:p>
            <a:r>
              <a:rPr lang="en-US" dirty="0" smtClean="0">
                <a:solidFill>
                  <a:srgbClr val="FF0000"/>
                </a:solidFill>
              </a:rPr>
              <a:t>2015 Legislative Session Recap</a:t>
            </a:r>
            <a:endParaRPr lang="en-US" dirty="0">
              <a:solidFill>
                <a:srgbClr val="FF0000"/>
              </a:solidFill>
            </a:endParaRPr>
          </a:p>
        </p:txBody>
      </p:sp>
      <p:sp>
        <p:nvSpPr>
          <p:cNvPr id="5" name="Content Placeholder 4"/>
          <p:cNvSpPr>
            <a:spLocks noGrp="1"/>
          </p:cNvSpPr>
          <p:nvPr>
            <p:ph sz="quarter" idx="13"/>
          </p:nvPr>
        </p:nvSpPr>
        <p:spPr>
          <a:xfrm>
            <a:off x="1216152" y="1380744"/>
            <a:ext cx="7242048" cy="3840480"/>
          </a:xfrm>
        </p:spPr>
        <p:txBody>
          <a:bodyPr/>
          <a:lstStyle/>
          <a:p>
            <a:r>
              <a:rPr lang="en-US" dirty="0" smtClean="0"/>
              <a:t>Legislative and UST Committees </a:t>
            </a:r>
          </a:p>
          <a:p>
            <a:pPr lvl="1"/>
            <a:r>
              <a:rPr lang="en-US" dirty="0" smtClean="0"/>
              <a:t>Met  5 times in 2015  (so far)</a:t>
            </a:r>
          </a:p>
          <a:p>
            <a:pPr lvl="1"/>
            <a:r>
              <a:rPr lang="en-US" dirty="0" smtClean="0"/>
              <a:t>Tracked over  30 bills </a:t>
            </a:r>
          </a:p>
          <a:p>
            <a:pPr lvl="1"/>
            <a:r>
              <a:rPr lang="en-US" dirty="0" smtClean="0"/>
              <a:t>Legislative </a:t>
            </a:r>
            <a:r>
              <a:rPr lang="en-US" dirty="0" err="1" smtClean="0"/>
              <a:t>Cmte</a:t>
            </a:r>
            <a:r>
              <a:rPr lang="en-US" dirty="0" smtClean="0"/>
              <a:t> led by Vice Chair Mark Ellery from </a:t>
            </a:r>
            <a:r>
              <a:rPr lang="en-US" dirty="0" err="1" smtClean="0"/>
              <a:t>Caljet</a:t>
            </a:r>
            <a:r>
              <a:rPr lang="en-US" dirty="0" smtClean="0"/>
              <a:t> </a:t>
            </a:r>
          </a:p>
          <a:p>
            <a:pPr lvl="1"/>
            <a:r>
              <a:rPr lang="en-US" dirty="0" smtClean="0"/>
              <a:t>UST </a:t>
            </a:r>
            <a:r>
              <a:rPr lang="en-US" dirty="0" err="1" smtClean="0"/>
              <a:t>Cmte</a:t>
            </a:r>
            <a:r>
              <a:rPr lang="en-US" dirty="0" smtClean="0"/>
              <a:t> chaired by Troy Little from </a:t>
            </a:r>
            <a:r>
              <a:rPr lang="en-US" dirty="0" err="1" smtClean="0"/>
              <a:t>Quik</a:t>
            </a:r>
            <a:r>
              <a:rPr lang="en-US" dirty="0" smtClean="0"/>
              <a:t> Mart Stores </a:t>
            </a:r>
          </a:p>
          <a:p>
            <a:pPr lvl="1"/>
            <a:endParaRPr lang="en-US" dirty="0" smtClean="0"/>
          </a:p>
          <a:p>
            <a:r>
              <a:rPr lang="en-US" dirty="0" smtClean="0"/>
              <a:t>Top priority – UST Program </a:t>
            </a:r>
          </a:p>
          <a:p>
            <a:r>
              <a:rPr lang="en-US" dirty="0" smtClean="0"/>
              <a:t>Other priorities – </a:t>
            </a:r>
            <a:r>
              <a:rPr lang="en-US" sz="1800" dirty="0"/>
              <a:t>ADWM dismantling, </a:t>
            </a:r>
            <a:r>
              <a:rPr lang="en-US" sz="1800" dirty="0" smtClean="0"/>
              <a:t>packaging preemption, </a:t>
            </a:r>
            <a:r>
              <a:rPr lang="en-US" sz="1800" dirty="0"/>
              <a:t>security requirements preemption, </a:t>
            </a:r>
            <a:r>
              <a:rPr lang="en-US" sz="1800" dirty="0" smtClean="0"/>
              <a:t>biofuels definitions, diesel tax</a:t>
            </a:r>
            <a:endParaRPr lang="en-US" sz="1800" dirty="0"/>
          </a:p>
        </p:txBody>
      </p:sp>
    </p:spTree>
    <p:extLst>
      <p:ext uri="{BB962C8B-B14F-4D97-AF65-F5344CB8AC3E}">
        <p14:creationId xmlns:p14="http://schemas.microsoft.com/office/powerpoint/2010/main" val="376953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841248"/>
            <a:ext cx="6629400" cy="533400"/>
          </a:xfrm>
        </p:spPr>
        <p:txBody>
          <a:bodyPr/>
          <a:lstStyle/>
          <a:p>
            <a:r>
              <a:rPr lang="en-US" dirty="0" smtClean="0">
                <a:solidFill>
                  <a:srgbClr val="FF0000"/>
                </a:solidFill>
              </a:rPr>
              <a:t>2015 Legislative Session Recap</a:t>
            </a:r>
            <a:endParaRPr lang="en-US" dirty="0">
              <a:solidFill>
                <a:srgbClr val="FF0000"/>
              </a:solidFill>
            </a:endParaRPr>
          </a:p>
        </p:txBody>
      </p:sp>
      <p:sp>
        <p:nvSpPr>
          <p:cNvPr id="5" name="Content Placeholder 4"/>
          <p:cNvSpPr>
            <a:spLocks noGrp="1"/>
          </p:cNvSpPr>
          <p:nvPr>
            <p:ph sz="quarter" idx="13"/>
          </p:nvPr>
        </p:nvSpPr>
        <p:spPr>
          <a:xfrm>
            <a:off x="1216152" y="1380744"/>
            <a:ext cx="7242048" cy="4715256"/>
          </a:xfrm>
        </p:spPr>
        <p:txBody>
          <a:bodyPr/>
          <a:lstStyle/>
          <a:p>
            <a:r>
              <a:rPr lang="en-US" dirty="0" smtClean="0"/>
              <a:t>UST Program</a:t>
            </a:r>
          </a:p>
          <a:p>
            <a:pPr lvl="1"/>
            <a:r>
              <a:rPr lang="en-US" dirty="0" smtClean="0"/>
              <a:t>Background and Negotiations </a:t>
            </a:r>
          </a:p>
          <a:p>
            <a:pPr lvl="1"/>
            <a:r>
              <a:rPr lang="en-US" dirty="0" smtClean="0"/>
              <a:t>Penny per gallon UST tax was set to expire on December 31, 2015</a:t>
            </a:r>
          </a:p>
          <a:p>
            <a:pPr lvl="1"/>
            <a:endParaRPr lang="en-US" dirty="0" smtClean="0"/>
          </a:p>
          <a:p>
            <a:r>
              <a:rPr lang="en-US" dirty="0" smtClean="0"/>
              <a:t>HB2636 – Rep. Rusty Bowers </a:t>
            </a:r>
            <a:endParaRPr lang="en-US" sz="800" dirty="0" smtClean="0"/>
          </a:p>
          <a:p>
            <a:pPr lvl="1"/>
            <a:r>
              <a:rPr lang="en-US" dirty="0" smtClean="0"/>
              <a:t>Creates a new and improved UST Program, starting January 1, 2016</a:t>
            </a:r>
          </a:p>
          <a:p>
            <a:pPr lvl="2"/>
            <a:r>
              <a:rPr lang="en-US" dirty="0" smtClean="0"/>
              <a:t>Extends penny per gallon UST tax until January 1, 2024 </a:t>
            </a:r>
          </a:p>
          <a:p>
            <a:pPr lvl="2"/>
            <a:r>
              <a:rPr lang="en-US" dirty="0" smtClean="0"/>
              <a:t>Allows payment of time barred claims </a:t>
            </a:r>
          </a:p>
          <a:p>
            <a:pPr lvl="2"/>
            <a:r>
              <a:rPr lang="en-US" dirty="0" smtClean="0"/>
              <a:t>Study period to determine reforms to insurance industry </a:t>
            </a:r>
          </a:p>
          <a:p>
            <a:pPr lvl="2"/>
            <a:r>
              <a:rPr lang="en-US" dirty="0" smtClean="0"/>
              <a:t>Optional baseline site assessments </a:t>
            </a:r>
          </a:p>
          <a:p>
            <a:pPr lvl="2"/>
            <a:r>
              <a:rPr lang="en-US" dirty="0" smtClean="0"/>
              <a:t>Provides grants for tank pulls, baselines, release investigations</a:t>
            </a:r>
          </a:p>
          <a:p>
            <a:pPr lvl="1"/>
            <a:r>
              <a:rPr lang="en-US" dirty="0" smtClean="0"/>
              <a:t>Signed by Governor </a:t>
            </a:r>
            <a:r>
              <a:rPr lang="en-US" dirty="0" err="1" smtClean="0"/>
              <a:t>Ducey</a:t>
            </a:r>
            <a:r>
              <a:rPr lang="en-US" dirty="0" smtClean="0"/>
              <a:t> on April 9</a:t>
            </a:r>
          </a:p>
        </p:txBody>
      </p:sp>
    </p:spTree>
    <p:extLst>
      <p:ext uri="{BB962C8B-B14F-4D97-AF65-F5344CB8AC3E}">
        <p14:creationId xmlns:p14="http://schemas.microsoft.com/office/powerpoint/2010/main" val="279743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0" y="841248"/>
            <a:ext cx="6629400" cy="533400"/>
          </a:xfrm>
        </p:spPr>
        <p:txBody>
          <a:bodyPr/>
          <a:lstStyle/>
          <a:p>
            <a:r>
              <a:rPr lang="en-US" dirty="0" smtClean="0">
                <a:solidFill>
                  <a:srgbClr val="FF0000"/>
                </a:solidFill>
              </a:rPr>
              <a:t>2015 Legislative Session Recap – UST Program Details </a:t>
            </a:r>
            <a:endParaRPr lang="en-US" dirty="0">
              <a:solidFill>
                <a:srgbClr val="FF0000"/>
              </a:solidFill>
            </a:endParaRPr>
          </a:p>
        </p:txBody>
      </p:sp>
      <p:sp>
        <p:nvSpPr>
          <p:cNvPr id="5" name="Content Placeholder 4"/>
          <p:cNvSpPr>
            <a:spLocks noGrp="1"/>
          </p:cNvSpPr>
          <p:nvPr>
            <p:ph sz="quarter" idx="13"/>
          </p:nvPr>
        </p:nvSpPr>
        <p:spPr>
          <a:xfrm>
            <a:off x="1216152" y="1380744"/>
            <a:ext cx="7242048" cy="4715256"/>
          </a:xfrm>
        </p:spPr>
        <p:txBody>
          <a:bodyPr>
            <a:normAutofit/>
          </a:bodyPr>
          <a:lstStyle/>
          <a:p>
            <a:pPr marL="0" indent="0">
              <a:buNone/>
            </a:pPr>
            <a:r>
              <a:rPr lang="en-US" dirty="0" smtClean="0"/>
              <a:t>Time Barred Claims </a:t>
            </a:r>
          </a:p>
          <a:p>
            <a:pPr lvl="1"/>
            <a:r>
              <a:rPr lang="en-US" dirty="0" smtClean="0"/>
              <a:t>Reimbursement for gap 1 and 2 releases </a:t>
            </a:r>
          </a:p>
          <a:p>
            <a:pPr lvl="1"/>
            <a:r>
              <a:rPr lang="en-US" dirty="0" smtClean="0"/>
              <a:t>Operates essentially under old program rules </a:t>
            </a:r>
          </a:p>
          <a:p>
            <a:pPr lvl="2"/>
            <a:r>
              <a:rPr lang="en-US" dirty="0" smtClean="0"/>
              <a:t>90% reimbursement </a:t>
            </a:r>
          </a:p>
          <a:p>
            <a:pPr lvl="2"/>
            <a:r>
              <a:rPr lang="en-US" dirty="0" smtClean="0"/>
              <a:t>Cap of $1M if O/O uses insurance; Cap of $500K if O/O does not use insurance  to satisfy FR </a:t>
            </a:r>
          </a:p>
          <a:p>
            <a:pPr lvl="2"/>
            <a:r>
              <a:rPr lang="en-US" dirty="0" smtClean="0"/>
              <a:t>New costs only</a:t>
            </a:r>
          </a:p>
          <a:p>
            <a:pPr lvl="1"/>
            <a:r>
              <a:rPr lang="en-US" dirty="0" smtClean="0"/>
              <a:t>Priority to gap 1 claims, paid pro rata share annually</a:t>
            </a:r>
          </a:p>
          <a:p>
            <a:pPr lvl="1"/>
            <a:r>
              <a:rPr lang="en-US" dirty="0" smtClean="0"/>
              <a:t>Applications period: January 1 – December 31, 2016</a:t>
            </a:r>
          </a:p>
          <a:p>
            <a:pPr lvl="1"/>
            <a:r>
              <a:rPr lang="en-US" dirty="0" smtClean="0"/>
              <a:t>$28M at minimum in time barred payments in 2017 and $5M per year after that </a:t>
            </a:r>
          </a:p>
          <a:p>
            <a:pPr lvl="1"/>
            <a:endParaRPr lang="en-US" dirty="0" smtClean="0"/>
          </a:p>
          <a:p>
            <a:pPr lvl="1"/>
            <a:endParaRPr lang="en-US" i="1" dirty="0" smtClean="0"/>
          </a:p>
        </p:txBody>
      </p:sp>
    </p:spTree>
    <p:extLst>
      <p:ext uri="{BB962C8B-B14F-4D97-AF65-F5344CB8AC3E}">
        <p14:creationId xmlns:p14="http://schemas.microsoft.com/office/powerpoint/2010/main" val="246672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381000"/>
            <a:ext cx="7086600" cy="533400"/>
          </a:xfrm>
        </p:spPr>
        <p:txBody>
          <a:bodyPr/>
          <a:lstStyle/>
          <a:p>
            <a:r>
              <a:rPr lang="en-US" dirty="0" smtClean="0">
                <a:solidFill>
                  <a:srgbClr val="FF0000"/>
                </a:solidFill>
              </a:rPr>
              <a:t>2015 Legislative Session Recap – UST Program Details </a:t>
            </a:r>
            <a:endParaRPr lang="en-US" dirty="0">
              <a:solidFill>
                <a:srgbClr val="FF0000"/>
              </a:solidFill>
            </a:endParaRPr>
          </a:p>
        </p:txBody>
      </p:sp>
      <p:sp>
        <p:nvSpPr>
          <p:cNvPr id="5" name="Content Placeholder 4"/>
          <p:cNvSpPr>
            <a:spLocks noGrp="1"/>
          </p:cNvSpPr>
          <p:nvPr>
            <p:ph sz="quarter" idx="13"/>
          </p:nvPr>
        </p:nvSpPr>
        <p:spPr>
          <a:xfrm>
            <a:off x="685800" y="838200"/>
            <a:ext cx="7772400" cy="5715000"/>
          </a:xfrm>
        </p:spPr>
        <p:txBody>
          <a:bodyPr>
            <a:normAutofit/>
          </a:bodyPr>
          <a:lstStyle/>
          <a:p>
            <a:pPr marL="0" indent="0">
              <a:buNone/>
            </a:pPr>
            <a:r>
              <a:rPr lang="en-US" dirty="0" smtClean="0"/>
              <a:t>New Program </a:t>
            </a:r>
            <a:endParaRPr lang="en-US" sz="800" dirty="0" smtClean="0"/>
          </a:p>
          <a:p>
            <a:pPr lvl="1"/>
            <a:r>
              <a:rPr lang="en-US" dirty="0" smtClean="0"/>
              <a:t>NOT an FR Mechanism – O/</a:t>
            </a:r>
            <a:r>
              <a:rPr lang="en-US" dirty="0" err="1" smtClean="0"/>
              <a:t>Os</a:t>
            </a:r>
            <a:r>
              <a:rPr lang="en-US" dirty="0" smtClean="0"/>
              <a:t> must maintain FR and pursue it </a:t>
            </a:r>
          </a:p>
          <a:p>
            <a:pPr lvl="2"/>
            <a:r>
              <a:rPr lang="en-US" dirty="0" smtClean="0"/>
              <a:t>100% reimbursement </a:t>
            </a:r>
          </a:p>
          <a:p>
            <a:pPr lvl="2"/>
            <a:r>
              <a:rPr lang="en-US" dirty="0" smtClean="0"/>
              <a:t>Priority for payments to small O/</a:t>
            </a:r>
            <a:r>
              <a:rPr lang="en-US" dirty="0" err="1" smtClean="0"/>
              <a:t>Os</a:t>
            </a:r>
            <a:r>
              <a:rPr lang="en-US" dirty="0" smtClean="0"/>
              <a:t> (&lt;20 sites)</a:t>
            </a:r>
          </a:p>
          <a:p>
            <a:pPr lvl="2"/>
            <a:r>
              <a:rPr lang="en-US" dirty="0" smtClean="0"/>
              <a:t>Preapproval process for work and costs </a:t>
            </a:r>
          </a:p>
          <a:p>
            <a:pPr lvl="2"/>
            <a:r>
              <a:rPr lang="en-US" dirty="0" smtClean="0"/>
              <a:t>Cap of $1M  with $50K cost share obligation for non-insurance FR or high deductibles</a:t>
            </a:r>
          </a:p>
          <a:p>
            <a:pPr lvl="1"/>
            <a:r>
              <a:rPr lang="en-US" dirty="0" smtClean="0"/>
              <a:t>Insurance Issues </a:t>
            </a:r>
            <a:endParaRPr lang="en-US" dirty="0"/>
          </a:p>
          <a:p>
            <a:pPr lvl="2"/>
            <a:r>
              <a:rPr lang="en-US" dirty="0" smtClean="0"/>
              <a:t>Study Period - All </a:t>
            </a:r>
            <a:r>
              <a:rPr lang="en-US" dirty="0" err="1"/>
              <a:t>nonpayments</a:t>
            </a:r>
            <a:r>
              <a:rPr lang="en-US" dirty="0"/>
              <a:t> must be reported to ADEQ</a:t>
            </a:r>
          </a:p>
          <a:p>
            <a:pPr lvl="2"/>
            <a:r>
              <a:rPr lang="en-US" dirty="0"/>
              <a:t>By January 1, </a:t>
            </a:r>
            <a:r>
              <a:rPr lang="en-US" dirty="0" smtClean="0"/>
              <a:t>2017,  all O/</a:t>
            </a:r>
            <a:r>
              <a:rPr lang="en-US" dirty="0" err="1" smtClean="0"/>
              <a:t>Os</a:t>
            </a:r>
            <a:r>
              <a:rPr lang="en-US" dirty="0" smtClean="0"/>
              <a:t> must have insurance with a retro date tied to either (1) most recent baseline,  (2) tank system installation or (3) earliest retro date under last policy</a:t>
            </a:r>
          </a:p>
          <a:p>
            <a:pPr lvl="2"/>
            <a:r>
              <a:rPr lang="en-US" dirty="0" smtClean="0"/>
              <a:t>ADEQ required to assist O/</a:t>
            </a:r>
            <a:r>
              <a:rPr lang="en-US" dirty="0" err="1" smtClean="0"/>
              <a:t>Os</a:t>
            </a:r>
            <a:r>
              <a:rPr lang="en-US" dirty="0" smtClean="0"/>
              <a:t> with insurance claim pursuit </a:t>
            </a:r>
            <a:endParaRPr lang="en-US" dirty="0"/>
          </a:p>
          <a:p>
            <a:pPr lvl="1"/>
            <a:r>
              <a:rPr lang="en-US" dirty="0"/>
              <a:t>7 year optional baseline period </a:t>
            </a:r>
            <a:endParaRPr lang="en-US" dirty="0" smtClean="0"/>
          </a:p>
          <a:p>
            <a:pPr lvl="2"/>
            <a:r>
              <a:rPr lang="en-US" dirty="0" smtClean="0"/>
              <a:t>Releases discovered are program eligible </a:t>
            </a:r>
            <a:endParaRPr lang="en-US" dirty="0"/>
          </a:p>
          <a:p>
            <a:pPr lvl="1"/>
            <a:r>
              <a:rPr lang="en-US" dirty="0" smtClean="0"/>
              <a:t>Grant program for tank pulls, baselines, site upgrades and suspected release investigations </a:t>
            </a:r>
          </a:p>
        </p:txBody>
      </p:sp>
    </p:spTree>
    <p:extLst>
      <p:ext uri="{BB962C8B-B14F-4D97-AF65-F5344CB8AC3E}">
        <p14:creationId xmlns:p14="http://schemas.microsoft.com/office/powerpoint/2010/main" val="377309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08567" y="1295400"/>
            <a:ext cx="3733800" cy="685800"/>
          </a:xfrm>
        </p:spPr>
        <p:txBody>
          <a:bodyPr>
            <a:normAutofit/>
          </a:bodyPr>
          <a:lstStyle/>
          <a:p>
            <a:r>
              <a:rPr lang="en-US" dirty="0" smtClean="0"/>
              <a:t>HB2480 – Department of Weights &amp; Measures (Rep. Petersen) - Striker</a:t>
            </a:r>
            <a:endParaRPr lang="en-US" dirty="0"/>
          </a:p>
        </p:txBody>
      </p:sp>
      <p:sp>
        <p:nvSpPr>
          <p:cNvPr id="4" name="Text Placeholder 3"/>
          <p:cNvSpPr>
            <a:spLocks noGrp="1"/>
          </p:cNvSpPr>
          <p:nvPr>
            <p:ph type="body" sz="quarter" idx="3"/>
          </p:nvPr>
        </p:nvSpPr>
        <p:spPr>
          <a:xfrm>
            <a:off x="5105400" y="1278350"/>
            <a:ext cx="3735267" cy="626649"/>
          </a:xfrm>
        </p:spPr>
        <p:txBody>
          <a:bodyPr>
            <a:normAutofit lnSpcReduction="10000"/>
          </a:bodyPr>
          <a:lstStyle/>
          <a:p>
            <a:r>
              <a:rPr lang="en-US" dirty="0" smtClean="0"/>
              <a:t>SB1241 – Municipal Regulation Prohibition (Sen. </a:t>
            </a:r>
            <a:r>
              <a:rPr lang="en-US" dirty="0" err="1" smtClean="0"/>
              <a:t>Barto</a:t>
            </a:r>
            <a:r>
              <a:rPr lang="en-US" dirty="0" smtClean="0"/>
              <a:t>) – Striker </a:t>
            </a:r>
            <a:endParaRPr lang="en-US" dirty="0"/>
          </a:p>
        </p:txBody>
      </p:sp>
      <p:sp>
        <p:nvSpPr>
          <p:cNvPr id="5" name="Content Placeholder 4"/>
          <p:cNvSpPr>
            <a:spLocks noGrp="1"/>
          </p:cNvSpPr>
          <p:nvPr>
            <p:ph sz="quarter" idx="13"/>
          </p:nvPr>
        </p:nvSpPr>
        <p:spPr>
          <a:xfrm>
            <a:off x="1216152" y="1981200"/>
            <a:ext cx="3730752" cy="3240024"/>
          </a:xfrm>
        </p:spPr>
        <p:txBody>
          <a:bodyPr>
            <a:normAutofit/>
          </a:bodyPr>
          <a:lstStyle/>
          <a:p>
            <a:r>
              <a:rPr lang="en-US" sz="1800" dirty="0" smtClean="0"/>
              <a:t>Eliminates the Department of Weights and Measures</a:t>
            </a:r>
          </a:p>
          <a:p>
            <a:r>
              <a:rPr lang="en-US" sz="1800" dirty="0" smtClean="0"/>
              <a:t>ADOT assumes responsibility for regulating vehicles for hire and livestock and agricultural products </a:t>
            </a:r>
          </a:p>
          <a:p>
            <a:r>
              <a:rPr lang="en-US" sz="1800" dirty="0" smtClean="0"/>
              <a:t>A Division of Weights and Measures is established in the Department of Agriculture and assumes responsibility for the rest</a:t>
            </a:r>
          </a:p>
          <a:p>
            <a:r>
              <a:rPr lang="en-US" sz="1800" dirty="0" smtClean="0"/>
              <a:t>Signed by Governor</a:t>
            </a:r>
            <a:endParaRPr lang="en-US" sz="1800" dirty="0"/>
          </a:p>
        </p:txBody>
      </p:sp>
      <p:sp>
        <p:nvSpPr>
          <p:cNvPr id="6" name="Content Placeholder 5"/>
          <p:cNvSpPr>
            <a:spLocks noGrp="1"/>
          </p:cNvSpPr>
          <p:nvPr>
            <p:ph sz="quarter" idx="14"/>
          </p:nvPr>
        </p:nvSpPr>
        <p:spPr>
          <a:xfrm>
            <a:off x="5102352" y="1981200"/>
            <a:ext cx="3730752" cy="3240022"/>
          </a:xfrm>
        </p:spPr>
        <p:txBody>
          <a:bodyPr>
            <a:normAutofit/>
          </a:bodyPr>
          <a:lstStyle/>
          <a:p>
            <a:r>
              <a:rPr lang="en-US" sz="1800" dirty="0" smtClean="0"/>
              <a:t>Prohibits counties and cities from regulating the sale, use or disposition of auxiliary containers (including plastics, Styrofoam, etc.) or imposing a fee </a:t>
            </a:r>
          </a:p>
          <a:p>
            <a:r>
              <a:rPr lang="en-US" sz="1800" dirty="0" smtClean="0"/>
              <a:t>Prohibits counties and cities from requiring a property owner to report energy usage and consumption </a:t>
            </a:r>
          </a:p>
          <a:p>
            <a:r>
              <a:rPr lang="en-US" sz="1800" dirty="0" smtClean="0"/>
              <a:t>Signed by Governor</a:t>
            </a:r>
            <a:endParaRPr lang="en-US" sz="1800" dirty="0"/>
          </a:p>
        </p:txBody>
      </p:sp>
      <p:sp>
        <p:nvSpPr>
          <p:cNvPr id="7" name="Text Placeholder 2"/>
          <p:cNvSpPr txBox="1">
            <a:spLocks/>
          </p:cNvSpPr>
          <p:nvPr/>
        </p:nvSpPr>
        <p:spPr>
          <a:xfrm>
            <a:off x="1208567" y="802651"/>
            <a:ext cx="6629400" cy="5334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Font typeface="Arial" pitchFamily="34" charset="0"/>
              <a:buNone/>
              <a:defRPr sz="1800" b="1" kern="120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Calibri"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Calibri"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9pPr>
          </a:lstStyle>
          <a:p>
            <a:r>
              <a:rPr lang="en-US" dirty="0" smtClean="0">
                <a:solidFill>
                  <a:srgbClr val="FF0000"/>
                </a:solidFill>
              </a:rPr>
              <a:t>2015 Legislative Session Recap</a:t>
            </a:r>
            <a:endParaRPr lang="en-US" dirty="0">
              <a:solidFill>
                <a:srgbClr val="FF0000"/>
              </a:solidFill>
            </a:endParaRPr>
          </a:p>
        </p:txBody>
      </p:sp>
    </p:spTree>
    <p:extLst>
      <p:ext uri="{BB962C8B-B14F-4D97-AF65-F5344CB8AC3E}">
        <p14:creationId xmlns:p14="http://schemas.microsoft.com/office/powerpoint/2010/main" val="273996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08567" y="1295400"/>
            <a:ext cx="3733800" cy="990600"/>
          </a:xfrm>
        </p:spPr>
        <p:txBody>
          <a:bodyPr>
            <a:normAutofit/>
          </a:bodyPr>
          <a:lstStyle/>
          <a:p>
            <a:r>
              <a:rPr lang="en-US" dirty="0" smtClean="0"/>
              <a:t>SB1069 – Municipal Regulation Prohibited Security Requirements (Sen. Smith)</a:t>
            </a:r>
            <a:endParaRPr lang="en-US" dirty="0"/>
          </a:p>
        </p:txBody>
      </p:sp>
      <p:sp>
        <p:nvSpPr>
          <p:cNvPr id="4" name="Text Placeholder 3"/>
          <p:cNvSpPr>
            <a:spLocks noGrp="1"/>
          </p:cNvSpPr>
          <p:nvPr>
            <p:ph type="body" sz="quarter" idx="3"/>
          </p:nvPr>
        </p:nvSpPr>
        <p:spPr>
          <a:xfrm>
            <a:off x="5105400" y="1278350"/>
            <a:ext cx="3735267" cy="626649"/>
          </a:xfrm>
        </p:spPr>
        <p:txBody>
          <a:bodyPr>
            <a:normAutofit lnSpcReduction="10000"/>
          </a:bodyPr>
          <a:lstStyle/>
          <a:p>
            <a:r>
              <a:rPr lang="en-US" dirty="0" smtClean="0"/>
              <a:t>HB2395 – Biofuels Definitions (Rep. Pratt)</a:t>
            </a:r>
            <a:endParaRPr lang="en-US" dirty="0"/>
          </a:p>
        </p:txBody>
      </p:sp>
      <p:sp>
        <p:nvSpPr>
          <p:cNvPr id="5" name="Content Placeholder 4"/>
          <p:cNvSpPr>
            <a:spLocks noGrp="1"/>
          </p:cNvSpPr>
          <p:nvPr>
            <p:ph sz="quarter" idx="13"/>
          </p:nvPr>
        </p:nvSpPr>
        <p:spPr>
          <a:xfrm>
            <a:off x="1216152" y="2286000"/>
            <a:ext cx="3730752" cy="2935224"/>
          </a:xfrm>
        </p:spPr>
        <p:txBody>
          <a:bodyPr>
            <a:normAutofit/>
          </a:bodyPr>
          <a:lstStyle/>
          <a:p>
            <a:r>
              <a:rPr lang="en-US" sz="1800" dirty="0" smtClean="0"/>
              <a:t>Prohibits counties and cities from adopting ordinances that require retail businesses to comply with specific security requirements based on size or type of business or number of calls made to law enforcement</a:t>
            </a:r>
          </a:p>
          <a:p>
            <a:r>
              <a:rPr lang="en-US" sz="1800" dirty="0" smtClean="0"/>
              <a:t>Signed by Governor</a:t>
            </a:r>
            <a:endParaRPr lang="en-US" sz="1800" dirty="0"/>
          </a:p>
        </p:txBody>
      </p:sp>
      <p:sp>
        <p:nvSpPr>
          <p:cNvPr id="6" name="Content Placeholder 5"/>
          <p:cNvSpPr>
            <a:spLocks noGrp="1"/>
          </p:cNvSpPr>
          <p:nvPr>
            <p:ph sz="quarter" idx="14"/>
          </p:nvPr>
        </p:nvSpPr>
        <p:spPr>
          <a:xfrm>
            <a:off x="5102352" y="1981200"/>
            <a:ext cx="3730752" cy="3240022"/>
          </a:xfrm>
        </p:spPr>
        <p:txBody>
          <a:bodyPr>
            <a:normAutofit/>
          </a:bodyPr>
          <a:lstStyle/>
          <a:p>
            <a:r>
              <a:rPr lang="en-US" sz="1800" dirty="0" smtClean="0"/>
              <a:t>Changes definitions of biofuel and ethanol flex fuel in Weights and Measures statutes</a:t>
            </a:r>
          </a:p>
          <a:p>
            <a:r>
              <a:rPr lang="en-US" sz="1800" dirty="0" smtClean="0"/>
              <a:t>Changes diesel sulfur content definition to comply with federal standards</a:t>
            </a:r>
          </a:p>
          <a:p>
            <a:r>
              <a:rPr lang="en-US" sz="1800" dirty="0" smtClean="0"/>
              <a:t>Passed the House, did NOT pass Senate</a:t>
            </a:r>
            <a:endParaRPr lang="en-US" sz="1800" dirty="0"/>
          </a:p>
        </p:txBody>
      </p:sp>
      <p:sp>
        <p:nvSpPr>
          <p:cNvPr id="7" name="Text Placeholder 2"/>
          <p:cNvSpPr txBox="1">
            <a:spLocks/>
          </p:cNvSpPr>
          <p:nvPr/>
        </p:nvSpPr>
        <p:spPr>
          <a:xfrm>
            <a:off x="1208567" y="802651"/>
            <a:ext cx="6629400" cy="5334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Font typeface="Arial" pitchFamily="34" charset="0"/>
              <a:buNone/>
              <a:defRPr sz="1800" b="1" kern="120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Calibri"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Calibri"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Clr>
                <a:schemeClr val="tx1"/>
              </a:buClr>
              <a:buFont typeface="Calibri" pitchFamily="34" charset="0"/>
              <a:buNone/>
              <a:defRPr sz="1600" b="1" kern="1200">
                <a:solidFill>
                  <a:schemeClr val="tx1"/>
                </a:solidFill>
                <a:latin typeface="+mn-lt"/>
                <a:ea typeface="+mn-ea"/>
                <a:cs typeface="+mn-cs"/>
              </a:defRPr>
            </a:lvl9pPr>
          </a:lstStyle>
          <a:p>
            <a:r>
              <a:rPr lang="en-US" dirty="0" smtClean="0">
                <a:solidFill>
                  <a:srgbClr val="FF0000"/>
                </a:solidFill>
              </a:rPr>
              <a:t>2015 Legislative Session Recap</a:t>
            </a:r>
            <a:endParaRPr lang="en-US" dirty="0">
              <a:solidFill>
                <a:srgbClr val="FF0000"/>
              </a:solidFill>
            </a:endParaRPr>
          </a:p>
        </p:txBody>
      </p:sp>
    </p:spTree>
    <p:extLst>
      <p:ext uri="{BB962C8B-B14F-4D97-AF65-F5344CB8AC3E}">
        <p14:creationId xmlns:p14="http://schemas.microsoft.com/office/powerpoint/2010/main" val="38882818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4575</TotalTime>
  <Words>1134</Words>
  <Application>Microsoft Office PowerPoint</Application>
  <PresentationFormat>On-screen Show (4:3)</PresentationFormat>
  <Paragraphs>160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Thermal</vt:lpstr>
      <vt:lpstr>April Monthly Meeting</vt:lpstr>
      <vt:lpstr>Agenda</vt:lpstr>
      <vt:lpstr>2015 Legislative Session Recap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APMA Updates</vt:lpstr>
      <vt:lpstr>2015 Scholarship Golf Tournament</vt:lpstr>
      <vt:lpstr>APMA Updates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Monthly Meeting</dc:title>
  <dc:creator>Amanda Gray</dc:creator>
  <cp:lastModifiedBy>Amanda Gray</cp:lastModifiedBy>
  <cp:revision>31</cp:revision>
  <cp:lastPrinted>2015-04-20T21:55:30Z</cp:lastPrinted>
  <dcterms:created xsi:type="dcterms:W3CDTF">2015-01-19T20:18:09Z</dcterms:created>
  <dcterms:modified xsi:type="dcterms:W3CDTF">2015-04-20T21:56:13Z</dcterms:modified>
</cp:coreProperties>
</file>