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9" r:id="rId2"/>
    <p:sldId id="277" r:id="rId3"/>
    <p:sldId id="278" r:id="rId4"/>
    <p:sldId id="279" r:id="rId5"/>
    <p:sldId id="280" r:id="rId6"/>
    <p:sldId id="286" r:id="rId7"/>
    <p:sldId id="288" r:id="rId8"/>
    <p:sldId id="289" r:id="rId9"/>
    <p:sldId id="281" r:id="rId10"/>
    <p:sldId id="290" r:id="rId11"/>
    <p:sldId id="275" r:id="rId12"/>
    <p:sldId id="258" r:id="rId13"/>
    <p:sldId id="261" r:id="rId14"/>
    <p:sldId id="296" r:id="rId15"/>
    <p:sldId id="262" r:id="rId16"/>
    <p:sldId id="263" r:id="rId17"/>
    <p:sldId id="264" r:id="rId18"/>
    <p:sldId id="265" r:id="rId19"/>
    <p:sldId id="266" r:id="rId20"/>
    <p:sldId id="267" r:id="rId21"/>
    <p:sldId id="269" r:id="rId22"/>
    <p:sldId id="272" r:id="rId23"/>
    <p:sldId id="297" r:id="rId24"/>
    <p:sldId id="270" r:id="rId25"/>
    <p:sldId id="271" r:id="rId26"/>
    <p:sldId id="291" r:id="rId27"/>
    <p:sldId id="293" r:id="rId28"/>
    <p:sldId id="299" r:id="rId29"/>
    <p:sldId id="292" r:id="rId3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8984"/>
    <a:srgbClr val="D2C0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44" autoAdjust="0"/>
    <p:restoredTop sz="81459" autoAdjust="0"/>
  </p:normalViewPr>
  <p:slideViewPr>
    <p:cSldViewPr>
      <p:cViewPr varScale="1">
        <p:scale>
          <a:sx n="118" d="100"/>
          <a:sy n="118" d="100"/>
        </p:scale>
        <p:origin x="-143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AE24390E-CFEA-43D7-B728-FE985C7330D8}" type="datetimeFigureOut">
              <a:rPr lang="en-US" smtClean="0"/>
              <a:t>6/16/2015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75A6592-8C83-4499-BAA3-3293923D9871}" type="slidenum">
              <a:rPr lang="en-US" smtClean="0"/>
              <a:t>‹#›</a:t>
            </a:fld>
            <a:endParaRPr lang="en-US" dirty="0"/>
          </a:p>
        </p:txBody>
      </p:sp>
    </p:spTree>
    <p:extLst>
      <p:ext uri="{BB962C8B-B14F-4D97-AF65-F5344CB8AC3E}">
        <p14:creationId xmlns:p14="http://schemas.microsoft.com/office/powerpoint/2010/main" val="343174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1</a:t>
            </a:fld>
            <a:endParaRPr lang="en-US" dirty="0"/>
          </a:p>
        </p:txBody>
      </p:sp>
    </p:spTree>
    <p:extLst>
      <p:ext uri="{BB962C8B-B14F-4D97-AF65-F5344CB8AC3E}">
        <p14:creationId xmlns:p14="http://schemas.microsoft.com/office/powerpoint/2010/main" val="1073761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254127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512051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12</a:t>
            </a:fld>
            <a:endParaRPr lang="en-US" dirty="0"/>
          </a:p>
        </p:txBody>
      </p:sp>
    </p:spTree>
    <p:extLst>
      <p:ext uri="{BB962C8B-B14F-4D97-AF65-F5344CB8AC3E}">
        <p14:creationId xmlns:p14="http://schemas.microsoft.com/office/powerpoint/2010/main" val="1512051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a:p>
            <a:r>
              <a:rPr lang="en-US" dirty="0" smtClean="0"/>
              <a:t>Limits cost sharing eligibility to:</a:t>
            </a:r>
          </a:p>
          <a:p>
            <a:pPr lvl="1"/>
            <a:r>
              <a:rPr lang="en-US" dirty="0" smtClean="0"/>
              <a:t>The limits prescribed;</a:t>
            </a:r>
          </a:p>
          <a:p>
            <a:pPr lvl="1"/>
            <a:r>
              <a:rPr lang="en-US" dirty="0" smtClean="0"/>
              <a:t>The preapproval process; and</a:t>
            </a:r>
          </a:p>
          <a:p>
            <a:pPr lvl="1"/>
            <a:r>
              <a:rPr lang="en-US" dirty="0" smtClean="0"/>
              <a:t>Providing timely notice of the release to the insurance carrier</a:t>
            </a:r>
          </a:p>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13</a:t>
            </a:fld>
            <a:endParaRPr lang="en-US" dirty="0"/>
          </a:p>
        </p:txBody>
      </p:sp>
    </p:spTree>
    <p:extLst>
      <p:ext uri="{BB962C8B-B14F-4D97-AF65-F5344CB8AC3E}">
        <p14:creationId xmlns:p14="http://schemas.microsoft.com/office/powerpoint/2010/main" val="347891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5: Samples must:</a:t>
            </a:r>
          </a:p>
          <a:p>
            <a:r>
              <a:rPr lang="en-US" dirty="0" smtClean="0"/>
              <a:t>Bullet 6: If unknown contamination is identified in the baseline assessment all of the following apply:</a:t>
            </a:r>
          </a:p>
          <a:p>
            <a:pPr lvl="1"/>
            <a:r>
              <a:rPr lang="en-US" dirty="0" smtClean="0"/>
              <a:t>O/O must comply with the reporting requirements and initiate corrective action;</a:t>
            </a:r>
          </a:p>
          <a:p>
            <a:pPr lvl="1"/>
            <a:r>
              <a:rPr lang="en-US" dirty="0" smtClean="0"/>
              <a:t>Unless documentation is provided that demonstrates the operating UST is not the source of release, ADEQ must require tightness testing; and</a:t>
            </a:r>
          </a:p>
          <a:p>
            <a:pPr lvl="1"/>
            <a:r>
              <a:rPr lang="en-US" dirty="0" smtClean="0"/>
              <a:t>If continued operation of the UST may result in continued release, ADEQ may initiate delivery prohibition</a:t>
            </a:r>
          </a:p>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15</a:t>
            </a:fld>
            <a:endParaRPr lang="en-US" dirty="0"/>
          </a:p>
        </p:txBody>
      </p:sp>
    </p:spTree>
    <p:extLst>
      <p:ext uri="{BB962C8B-B14F-4D97-AF65-F5344CB8AC3E}">
        <p14:creationId xmlns:p14="http://schemas.microsoft.com/office/powerpoint/2010/main" val="2239555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75A6592-8C83-4499-BAA3-3293923D9871}" type="slidenum">
              <a:rPr lang="en-US" smtClean="0"/>
              <a:t>16</a:t>
            </a:fld>
            <a:endParaRPr lang="en-US" dirty="0"/>
          </a:p>
        </p:txBody>
      </p:sp>
    </p:spTree>
    <p:extLst>
      <p:ext uri="{BB962C8B-B14F-4D97-AF65-F5344CB8AC3E}">
        <p14:creationId xmlns:p14="http://schemas.microsoft.com/office/powerpoint/2010/main" val="2363200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3: Allows ADEQ to provide reimbursement under preapproved scope of work for feasible costs of C/A relating to:</a:t>
            </a:r>
          </a:p>
          <a:p>
            <a:pPr lvl="1"/>
            <a:r>
              <a:rPr lang="en-US" dirty="0" smtClean="0"/>
              <a:t>Soil remediation;</a:t>
            </a:r>
          </a:p>
          <a:p>
            <a:pPr lvl="1"/>
            <a:r>
              <a:rPr lang="en-US" dirty="0" smtClean="0"/>
              <a:t>Groundwater remediation; and</a:t>
            </a:r>
          </a:p>
          <a:p>
            <a:pPr lvl="1"/>
            <a:r>
              <a:rPr lang="en-US" dirty="0" smtClean="0"/>
              <a:t>Corrective actions related to control and removal of source contamination</a:t>
            </a:r>
          </a:p>
          <a:p>
            <a:r>
              <a:rPr lang="en-US" dirty="0" smtClean="0"/>
              <a:t>Bullet 4: Requires ADEQ or designated contractor to preapprove reimbursement of C/A costs for:</a:t>
            </a:r>
          </a:p>
          <a:p>
            <a:pPr lvl="1"/>
            <a:r>
              <a:rPr lang="en-US" dirty="0" smtClean="0"/>
              <a:t>Small owners by encumbering monies for that year in the annual C/A allocation and provide reimbursement upon completion of the C/A for which monies were encumbered; or</a:t>
            </a:r>
          </a:p>
          <a:p>
            <a:pPr lvl="1"/>
            <a:r>
              <a:rPr lang="en-US" dirty="0" smtClean="0"/>
              <a:t>Non small owners without encumbering monies and provide reimbursement based on the completion date of the C/A</a:t>
            </a:r>
          </a:p>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17</a:t>
            </a:fld>
            <a:endParaRPr lang="en-US" dirty="0"/>
          </a:p>
        </p:txBody>
      </p:sp>
    </p:spTree>
    <p:extLst>
      <p:ext uri="{BB962C8B-B14F-4D97-AF65-F5344CB8AC3E}">
        <p14:creationId xmlns:p14="http://schemas.microsoft.com/office/powerpoint/2010/main" val="2664477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18</a:t>
            </a:fld>
            <a:endParaRPr lang="en-US" dirty="0"/>
          </a:p>
        </p:txBody>
      </p:sp>
    </p:spTree>
    <p:extLst>
      <p:ext uri="{BB962C8B-B14F-4D97-AF65-F5344CB8AC3E}">
        <p14:creationId xmlns:p14="http://schemas.microsoft.com/office/powerpoint/2010/main" val="1394718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19</a:t>
            </a:fld>
            <a:endParaRPr lang="en-US" dirty="0"/>
          </a:p>
        </p:txBody>
      </p:sp>
    </p:spTree>
    <p:extLst>
      <p:ext uri="{BB962C8B-B14F-4D97-AF65-F5344CB8AC3E}">
        <p14:creationId xmlns:p14="http://schemas.microsoft.com/office/powerpoint/2010/main" val="3464565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20</a:t>
            </a:fld>
            <a:endParaRPr lang="en-US" dirty="0"/>
          </a:p>
        </p:txBody>
      </p:sp>
    </p:spTree>
    <p:extLst>
      <p:ext uri="{BB962C8B-B14F-4D97-AF65-F5344CB8AC3E}">
        <p14:creationId xmlns:p14="http://schemas.microsoft.com/office/powerpoint/2010/main" val="132680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SAF was established in 1990 to pay for ADEQ oversight of UST release cleanups and to assist owners and operators with the potentially high cost of cleanup. It functioned as a partial financial assurance mechanism intended to assist owners or operators in meeting  new FR requirements.</a:t>
            </a:r>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181722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Allows an O/O or volunteer to request ADEQ provide monies to conduct one or more of the following (up to max of $100K per site, rather than per owner):</a:t>
            </a:r>
          </a:p>
          <a:p>
            <a:pPr lvl="1"/>
            <a:r>
              <a:rPr lang="en-US" dirty="0" smtClean="0"/>
              <a:t>Actions necessary to ensure the UST, its piping and under-dispense containment comply with standards for new installation, including replacement of components, up to a max of $100K</a:t>
            </a:r>
          </a:p>
          <a:p>
            <a:pPr lvl="1"/>
            <a:r>
              <a:rPr lang="en-US" dirty="0" smtClean="0"/>
              <a:t>Removal of USTs for the purpose of permanent closure or replacement, up to a max of $20K per tank;</a:t>
            </a:r>
          </a:p>
          <a:p>
            <a:pPr lvl="1"/>
            <a:r>
              <a:rPr lang="en-US" dirty="0" smtClean="0"/>
              <a:t>Confirmation of a suspected release at a tank or site, up to a max of $10K; and </a:t>
            </a:r>
          </a:p>
          <a:p>
            <a:pPr lvl="1"/>
            <a:r>
              <a:rPr lang="en-US" dirty="0" smtClean="0"/>
              <a:t>Obtaining a baseline assessment of a site, up to a max of $30K</a:t>
            </a:r>
          </a:p>
          <a:p>
            <a:r>
              <a:rPr lang="en-US" dirty="0" smtClean="0"/>
              <a:t>Permits the Director to consider the following factors in determining priority for requests:</a:t>
            </a:r>
          </a:p>
          <a:p>
            <a:pPr lvl="1"/>
            <a:r>
              <a:rPr lang="en-US" dirty="0" smtClean="0"/>
              <a:t>The age, construction and operational history of the UST;</a:t>
            </a:r>
          </a:p>
          <a:p>
            <a:pPr lvl="1"/>
            <a:r>
              <a:rPr lang="en-US" dirty="0" smtClean="0"/>
              <a:t>The hydrogeologic characters of the UST site and surrounding area</a:t>
            </a:r>
          </a:p>
          <a:p>
            <a:pPr lvl="1"/>
            <a:r>
              <a:rPr lang="en-US" dirty="0" smtClean="0"/>
              <a:t>The proximity, quality and current and future uses of nearby surface water and groundwater;</a:t>
            </a:r>
          </a:p>
          <a:p>
            <a:pPr lvl="1"/>
            <a:r>
              <a:rPr lang="en-US" dirty="0" smtClean="0"/>
              <a:t>The potential effects of residual contamination on nearby surface water and groundwater;</a:t>
            </a:r>
          </a:p>
          <a:p>
            <a:pPr lvl="1"/>
            <a:r>
              <a:rPr lang="en-US" dirty="0" smtClean="0"/>
              <a:t>The degree of exposure; and</a:t>
            </a:r>
          </a:p>
          <a:p>
            <a:pPr lvl="1"/>
            <a:r>
              <a:rPr lang="en-US" dirty="0" smtClean="0"/>
              <a:t>The financial resources of the applicant</a:t>
            </a:r>
          </a:p>
          <a:p>
            <a:r>
              <a:rPr lang="en-US" dirty="0" smtClean="0"/>
              <a:t>Requires a request for grant monies to include:</a:t>
            </a:r>
          </a:p>
          <a:p>
            <a:pPr lvl="1"/>
            <a:r>
              <a:rPr lang="en-US" dirty="0" smtClean="0"/>
              <a:t>Detailed information about the site including type, number and location of tanks;</a:t>
            </a:r>
          </a:p>
          <a:p>
            <a:pPr lvl="1"/>
            <a:r>
              <a:rPr lang="en-US" dirty="0" smtClean="0"/>
              <a:t>Information about the owner and operator, including the type of FR;</a:t>
            </a:r>
          </a:p>
          <a:p>
            <a:pPr lvl="1"/>
            <a:r>
              <a:rPr lang="en-US" dirty="0" smtClean="0"/>
              <a:t>A description of the evidence of any release or suspected release; and</a:t>
            </a:r>
          </a:p>
          <a:p>
            <a:pPr lvl="1"/>
            <a:r>
              <a:rPr lang="en-US" dirty="0" smtClean="0"/>
              <a:t>The proposed actions necessary to meet tank and system performance standards</a:t>
            </a:r>
          </a:p>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21</a:t>
            </a:fld>
            <a:endParaRPr lang="en-US" dirty="0"/>
          </a:p>
        </p:txBody>
      </p:sp>
    </p:spTree>
    <p:extLst>
      <p:ext uri="{BB962C8B-B14F-4D97-AF65-F5344CB8AC3E}">
        <p14:creationId xmlns:p14="http://schemas.microsoft.com/office/powerpoint/2010/main" val="2547680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3: Limits reimbursement:</a:t>
            </a:r>
          </a:p>
          <a:p>
            <a:pPr lvl="1"/>
            <a:r>
              <a:rPr lang="en-US" dirty="0" smtClean="0"/>
              <a:t>Up to $500K per facility for an applicant who satisfies the FR obligations through a financial assurance mechanism other than insurance; and</a:t>
            </a:r>
          </a:p>
          <a:p>
            <a:pPr lvl="1"/>
            <a:r>
              <a:rPr lang="en-US" dirty="0" smtClean="0"/>
              <a:t>Up to $1M per facility for an applicant who satisfies the FR obligations through insurance</a:t>
            </a:r>
          </a:p>
          <a:p>
            <a:r>
              <a:rPr lang="en-US" dirty="0" smtClean="0"/>
              <a:t>Bullet 5: Requires ADEQ to:</a:t>
            </a:r>
          </a:p>
          <a:p>
            <a:pPr lvl="1"/>
            <a:r>
              <a:rPr lang="en-US" dirty="0" smtClean="0"/>
              <a:t>Determine the percentage of each claim to be paid based on available Fund monies;</a:t>
            </a:r>
          </a:p>
          <a:p>
            <a:pPr lvl="1"/>
            <a:r>
              <a:rPr lang="en-US" dirty="0" smtClean="0"/>
              <a:t>Pay all compensable claims in equal proportion based on claim amount, if timely submitted; and</a:t>
            </a:r>
          </a:p>
          <a:p>
            <a:pPr lvl="1"/>
            <a:r>
              <a:rPr lang="en-US" dirty="0" smtClean="0"/>
              <a:t>Provide reimbursement for 90 percent of reasonable and actual costs incurred</a:t>
            </a:r>
          </a:p>
          <a:p>
            <a:r>
              <a:rPr lang="en-US" dirty="0" smtClean="0"/>
              <a:t>Bullet 6: Requires an application for reimbursement of C/A costs to:</a:t>
            </a:r>
          </a:p>
          <a:p>
            <a:pPr lvl="1"/>
            <a:r>
              <a:rPr lang="en-US" dirty="0" smtClean="0"/>
              <a:t>Document costs by facility;</a:t>
            </a:r>
          </a:p>
          <a:p>
            <a:pPr lvl="1"/>
            <a:r>
              <a:rPr lang="en-US" dirty="0" smtClean="0"/>
              <a:t>Include a signed declaration affirming the submitted costs are true, accurate and have not been reimbursed by insurance or an alternative financial assurance mechanism;</a:t>
            </a:r>
          </a:p>
          <a:p>
            <a:pPr lvl="1"/>
            <a:r>
              <a:rPr lang="en-US" dirty="0" smtClean="0"/>
              <a:t>Be submitted by December 31, 2016</a:t>
            </a:r>
          </a:p>
          <a:p>
            <a:r>
              <a:rPr lang="en-US" dirty="0" smtClean="0"/>
              <a:t>Bullet 8: Precludes the following from eligibility for reimbursement:</a:t>
            </a:r>
          </a:p>
          <a:p>
            <a:pPr lvl="1"/>
            <a:r>
              <a:rPr lang="en-US" dirty="0" smtClean="0"/>
              <a:t>An insurance or alternative financial assurance mechanism provider that is not an owner or operator with respect to that facility; and</a:t>
            </a:r>
          </a:p>
          <a:p>
            <a:pPr lvl="1"/>
            <a:r>
              <a:rPr lang="en-US" dirty="0" smtClean="0"/>
              <a:t>An owner or operator not in compliance with the FR obligations</a:t>
            </a:r>
          </a:p>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22</a:t>
            </a:fld>
            <a:endParaRPr lang="en-US" dirty="0"/>
          </a:p>
        </p:txBody>
      </p:sp>
    </p:spTree>
    <p:extLst>
      <p:ext uri="{BB962C8B-B14F-4D97-AF65-F5344CB8AC3E}">
        <p14:creationId xmlns:p14="http://schemas.microsoft.com/office/powerpoint/2010/main" val="3966498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Permits Fund monies to be used:</a:t>
            </a:r>
          </a:p>
          <a:p>
            <a:pPr lvl="1"/>
            <a:r>
              <a:rPr lang="en-US" dirty="0" smtClean="0"/>
              <a:t>For reasonable and necessary costs in taking noncorrective actions;</a:t>
            </a:r>
          </a:p>
          <a:p>
            <a:pPr lvl="1"/>
            <a:r>
              <a:rPr lang="en-US" dirty="0" smtClean="0"/>
              <a:t>For recovering expenses of noncorrective actions;</a:t>
            </a:r>
          </a:p>
          <a:p>
            <a:pPr lvl="1"/>
            <a:r>
              <a:rPr lang="en-US" dirty="0" smtClean="0"/>
              <a:t>To provide reimbursement for eligible costs; and</a:t>
            </a:r>
          </a:p>
          <a:p>
            <a:pPr lvl="1"/>
            <a:r>
              <a:rPr lang="en-US" dirty="0" smtClean="0"/>
              <a:t>To reimburse ADEQ for reasonable and necessary costs incurred in administering the C/A requirements and the UST Grant Program</a:t>
            </a:r>
          </a:p>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24</a:t>
            </a:fld>
            <a:endParaRPr lang="en-US" dirty="0"/>
          </a:p>
        </p:txBody>
      </p:sp>
    </p:spTree>
    <p:extLst>
      <p:ext uri="{BB962C8B-B14F-4D97-AF65-F5344CB8AC3E}">
        <p14:creationId xmlns:p14="http://schemas.microsoft.com/office/powerpoint/2010/main" val="3645674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6: Requires ADEQ to submit a report on the Fund Program by Dec 31, 2017, and every three years thereafter containing:</a:t>
            </a:r>
          </a:p>
          <a:p>
            <a:pPr lvl="1"/>
            <a:r>
              <a:rPr lang="en-US" dirty="0" smtClean="0"/>
              <a:t>Fund financial information;</a:t>
            </a:r>
          </a:p>
          <a:p>
            <a:pPr lvl="1"/>
            <a:r>
              <a:rPr lang="en-US" dirty="0" smtClean="0"/>
              <a:t>The amount of any remaining unpaid time-barred claims;</a:t>
            </a:r>
          </a:p>
          <a:p>
            <a:pPr lvl="1"/>
            <a:r>
              <a:rPr lang="en-US" dirty="0" smtClean="0"/>
              <a:t>A description of work completed for each Grant program component;</a:t>
            </a:r>
          </a:p>
          <a:p>
            <a:pPr lvl="1"/>
            <a:r>
              <a:rPr lang="en-US" dirty="0" smtClean="0"/>
              <a:t>The amount of Fund reimbursements made annually;</a:t>
            </a:r>
          </a:p>
          <a:p>
            <a:pPr lvl="1"/>
            <a:r>
              <a:rPr lang="en-US" dirty="0" smtClean="0"/>
              <a:t>A listing of new releases reported, sites closed and liabilities;</a:t>
            </a:r>
          </a:p>
          <a:p>
            <a:pPr lvl="1"/>
            <a:r>
              <a:rPr lang="en-US" dirty="0" smtClean="0"/>
              <a:t>A description of state-led corrective actions; and</a:t>
            </a:r>
          </a:p>
          <a:p>
            <a:pPr lvl="1"/>
            <a:r>
              <a:rPr lang="en-US" dirty="0" smtClean="0"/>
              <a:t>The total number of open and closed releases, reimbursement application denials and preapproval appeals</a:t>
            </a:r>
          </a:p>
          <a:p>
            <a:r>
              <a:rPr lang="en-US" dirty="0" smtClean="0"/>
              <a:t>Bullet 10: Repeals the following:</a:t>
            </a:r>
          </a:p>
          <a:p>
            <a:pPr lvl="1"/>
            <a:r>
              <a:rPr lang="en-US" dirty="0" smtClean="0"/>
              <a:t>SAF;</a:t>
            </a:r>
          </a:p>
          <a:p>
            <a:pPr lvl="1"/>
            <a:r>
              <a:rPr lang="en-US" dirty="0" smtClean="0"/>
              <a:t>Regulated Substances Fund;</a:t>
            </a:r>
          </a:p>
          <a:p>
            <a:pPr lvl="1"/>
            <a:r>
              <a:rPr lang="en-US" dirty="0" smtClean="0"/>
              <a:t>The Grant Account;</a:t>
            </a:r>
          </a:p>
          <a:p>
            <a:pPr lvl="1"/>
            <a:r>
              <a:rPr lang="en-US" dirty="0" smtClean="0"/>
              <a:t>Underground Storage Tank Policy Commission; and</a:t>
            </a:r>
          </a:p>
          <a:p>
            <a:pPr lvl="1"/>
            <a:r>
              <a:rPr lang="en-US" dirty="0" smtClean="0"/>
              <a:t>Underground Storage Tank Technical Appeals Panel</a:t>
            </a:r>
          </a:p>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t>25</a:t>
            </a:fld>
            <a:endParaRPr lang="en-US" dirty="0"/>
          </a:p>
        </p:txBody>
      </p:sp>
    </p:spTree>
    <p:extLst>
      <p:ext uri="{BB962C8B-B14F-4D97-AF65-F5344CB8AC3E}">
        <p14:creationId xmlns:p14="http://schemas.microsoft.com/office/powerpoint/2010/main" val="405249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144852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068348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 was never established to be a complete FR mechanism (only $500M in coverage and NO third-party coverage</a:t>
            </a:r>
            <a:r>
              <a:rPr lang="en-US" baseline="0" dirty="0" smtClean="0"/>
              <a:t> – federal requirements include 3</a:t>
            </a:r>
            <a:r>
              <a:rPr lang="en-US" baseline="30000" dirty="0" smtClean="0"/>
              <a:t>rd</a:t>
            </a:r>
            <a:r>
              <a:rPr lang="en-US" baseline="0" dirty="0" smtClean="0"/>
              <a:t> party and, typically $1M in minimum coverage)</a:t>
            </a:r>
          </a:p>
          <a:p>
            <a:endParaRPr lang="en-US" baseline="0" dirty="0" smtClean="0"/>
          </a:p>
          <a:p>
            <a:r>
              <a:rPr lang="en-US" baseline="0" dirty="0" smtClean="0"/>
              <a:t>Under SB 1306, SAF was made primary with increased focus on ensuring that O/Os understood their responsibility to have complete FR coverage.</a:t>
            </a:r>
          </a:p>
          <a:p>
            <a:r>
              <a:rPr lang="en-US" baseline="0" dirty="0" smtClean="0"/>
              <a:t>O/Os confirmed releases prior to June 30, 2006 (spike in previous chart) and submitted claims</a:t>
            </a:r>
          </a:p>
          <a:p>
            <a:endParaRPr lang="en-US" baseline="0" dirty="0" smtClean="0"/>
          </a:p>
          <a:p>
            <a:pPr defTabSz="933172">
              <a:defRPr/>
            </a:pPr>
            <a:r>
              <a:rPr lang="en-US" u="none" dirty="0" smtClean="0"/>
              <a:t>*ADEQ</a:t>
            </a:r>
            <a:r>
              <a:rPr lang="en-US" u="none" baseline="0" dirty="0" smtClean="0"/>
              <a:t> remains willing to discuss options that may be available for O/Os who aggressively conducted cleanup activities and through no fault of their own were unable to achieve closure prior to the claim submittal deadline.</a:t>
            </a:r>
            <a:endParaRPr lang="en-US" u="none" dirty="0" smtClean="0"/>
          </a:p>
          <a:p>
            <a:endParaRPr lang="en-US" baseline="0" dirty="0" smtClean="0"/>
          </a:p>
          <a:p>
            <a:r>
              <a:rPr lang="en-US" u="sng" baseline="0" dirty="0" smtClean="0"/>
              <a:t>**O/Os who are technically and/or financially incapable continued to be eligible to apply to the State Lead Program to help with their cleanup.</a:t>
            </a:r>
          </a:p>
          <a:p>
            <a:r>
              <a:rPr lang="en-US" u="sng" baseline="0" dirty="0" smtClean="0"/>
              <a:t>Many previous SAF volunteers and small O/Os (who could not afford their cleanup costs) transitioned from SAF claims process to State Lead.</a:t>
            </a:r>
          </a:p>
          <a:p>
            <a:endParaRPr lang="en-US" u="sng" baseline="0" dirty="0" smtClean="0"/>
          </a:p>
          <a:p>
            <a:r>
              <a:rPr lang="en-US" dirty="0" smtClean="0"/>
              <a:t>NOTE - From the September 2013 Sunset Factor Auditor’s report:</a:t>
            </a:r>
          </a:p>
          <a:p>
            <a:r>
              <a:rPr lang="en-US" dirty="0" smtClean="0"/>
              <a:t>After implementing changes identified through the lean process, the number of State Lead sites increased from 63 in FY12 to 103 in FY13</a:t>
            </a:r>
          </a:p>
          <a:p>
            <a:r>
              <a:rPr lang="en-US" dirty="0" smtClean="0"/>
              <a:t>(FY11 – 51 sites)</a:t>
            </a:r>
          </a:p>
          <a:p>
            <a:r>
              <a:rPr lang="en-US" dirty="0" smtClean="0"/>
              <a:t> - “sites” equals facilities (which may have multiple releases) not releases</a:t>
            </a:r>
          </a:p>
          <a:p>
            <a:endParaRPr lang="en-US" dirty="0" smtClean="0"/>
          </a:p>
          <a:p>
            <a:endParaRPr lang="en-US" dirty="0" smtClean="0"/>
          </a:p>
          <a:p>
            <a:r>
              <a:rPr lang="en-US" dirty="0" smtClean="0"/>
              <a:t>Stakeholders</a:t>
            </a:r>
            <a:r>
              <a:rPr lang="en-US" baseline="0" dirty="0" smtClean="0"/>
              <a:t> and USTPC supported phase out of the SAF - </a:t>
            </a:r>
            <a:endParaRPr lang="en-US" dirty="0" smtClean="0"/>
          </a:p>
          <a:p>
            <a:r>
              <a:rPr lang="en-US" dirty="0" smtClean="0"/>
              <a:t>also noted in previous slide: </a:t>
            </a:r>
          </a:p>
          <a:p>
            <a:r>
              <a:rPr lang="en-US" dirty="0" smtClean="0"/>
              <a:t>from USTPC meeting minutes – March 24, 2004: USTPC financial subcommittee</a:t>
            </a:r>
            <a:r>
              <a:rPr lang="en-US" baseline="0" dirty="0" smtClean="0"/>
              <a:t> (chaired by Andrea Martincic, APMA) sent out insurance surveys and made 3 recommendations:</a:t>
            </a:r>
          </a:p>
          <a:p>
            <a:r>
              <a:rPr lang="en-US" baseline="0" dirty="0" smtClean="0"/>
              <a:t>1 – make SAF primary mechanism for first $500k</a:t>
            </a:r>
          </a:p>
          <a:p>
            <a:r>
              <a:rPr lang="en-US" baseline="0" dirty="0" smtClean="0"/>
              <a:t>2 – support fixed dates for SAF eligibility phase-out and deadlines for submitting claims to that work</a:t>
            </a:r>
          </a:p>
          <a:p>
            <a:r>
              <a:rPr lang="en-US" baseline="0" dirty="0" smtClean="0"/>
              <a:t>3 – phase out of SAF tax must include language to insure payment of SA liabilities incurred at the time of last application submittal date</a:t>
            </a:r>
          </a:p>
          <a:p>
            <a:endParaRPr lang="en-US" baseline="0" dirty="0" smtClean="0"/>
          </a:p>
          <a:p>
            <a:r>
              <a:rPr lang="en-US" baseline="0" dirty="0" smtClean="0"/>
              <a:t>In the same meeting minutes, Andrea (APMA)  stated that O/Os were aware of requirements to meet FR and, that SAF, even if made primary for $500k did not meet FR requirements</a:t>
            </a:r>
          </a:p>
          <a:p>
            <a:endParaRPr lang="en-US" dirty="0" smtClean="0"/>
          </a:p>
          <a:p>
            <a:endParaRPr lang="en-US" dirty="0" smtClean="0"/>
          </a:p>
          <a:p>
            <a:r>
              <a:rPr lang="en-US" dirty="0" smtClean="0"/>
              <a:t>*interestingly:</a:t>
            </a:r>
            <a:r>
              <a:rPr lang="en-US" baseline="0" dirty="0" smtClean="0"/>
              <a:t> SB 1306 passed in 2004. SAF payouts from 2004 (which should reflect activities conducted mostly from 2003 through 2004 when phase out was being discussed) to end of payments (work done through June 2010) = $144M (approx. 43% of the total $335M payout)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068348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32841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733488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963480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a:t>
            </a:r>
            <a:r>
              <a:rPr lang="en-US" baseline="0" dirty="0" smtClean="0"/>
              <a:t> did not meet FR requirements which is why it was only approved by EPA in 1994 as a partial mechanism</a:t>
            </a:r>
          </a:p>
          <a:p>
            <a:r>
              <a:rPr lang="en-US" baseline="0" dirty="0" smtClean="0"/>
              <a:t>SAF provided up to $500k for corrective action costs (only) NO 3</a:t>
            </a:r>
            <a:r>
              <a:rPr lang="en-US" baseline="30000" dirty="0" smtClean="0"/>
              <a:t>rd</a:t>
            </a:r>
            <a:r>
              <a:rPr lang="en-US" baseline="0" dirty="0" smtClean="0"/>
              <a:t> party coverage</a:t>
            </a:r>
          </a:p>
          <a:p>
            <a:endParaRPr lang="en-US" baseline="0" dirty="0" smtClean="0"/>
          </a:p>
          <a:p>
            <a:pPr defTabSz="915772">
              <a:defRPr/>
            </a:pPr>
            <a:r>
              <a:rPr lang="en-US" dirty="0"/>
              <a:t>FR requirements are designed to ensure that, in the event of a leak or spill, the UST owner or operator will have the resources to pay for costs associated with cleaning up releases and compensating third parties.</a:t>
            </a:r>
          </a:p>
          <a:p>
            <a:endParaRPr lang="en-US" baseline="0" dirty="0" smtClean="0"/>
          </a:p>
          <a:p>
            <a:r>
              <a:rPr lang="en-US" baseline="0" dirty="0" smtClean="0"/>
              <a:t>FR requires $1M per occurrence in corrective action coverage AND  3</a:t>
            </a:r>
            <a:r>
              <a:rPr lang="en-US" baseline="30000" dirty="0" smtClean="0"/>
              <a:t>rd</a:t>
            </a:r>
            <a:r>
              <a:rPr lang="en-US" baseline="0" dirty="0" smtClean="0"/>
              <a:t> party compensation for sudden AND non-sudden accidental releases </a:t>
            </a:r>
          </a:p>
          <a:p>
            <a:r>
              <a:rPr lang="en-US" baseline="0" dirty="0" smtClean="0"/>
              <a:t>(and, must exclude legal defense costs from required amount of coverage)</a:t>
            </a:r>
          </a:p>
          <a:p>
            <a:endParaRPr lang="en-US" baseline="0" dirty="0" smtClean="0"/>
          </a:p>
          <a:p>
            <a:r>
              <a:rPr lang="en-US" baseline="0" dirty="0" smtClean="0"/>
              <a:t>Note – per occurrence coverage is only $500k if monthly throughput is 10,000 gallons of less</a:t>
            </a:r>
          </a:p>
          <a:p>
            <a:endParaRPr lang="en-US" baseline="0" dirty="0" smtClean="0"/>
          </a:p>
          <a:p>
            <a:pPr defTabSz="933172">
              <a:defRPr/>
            </a:pPr>
            <a:r>
              <a:rPr lang="en-US" dirty="0" smtClean="0"/>
              <a:t>ADEQ commits to continuing efforts to make improvements. Outreach for</a:t>
            </a:r>
            <a:r>
              <a:rPr lang="en-US" baseline="0" dirty="0" smtClean="0"/>
              <a:t> FR requirements has been a primary concern for the agency since 1996 (discussions from UST Policy Commission and stakeholder groups detail this effort). More focused efforts took place after SB1306.</a:t>
            </a:r>
          </a:p>
          <a:p>
            <a:endParaRPr lang="en-US" dirty="0"/>
          </a:p>
        </p:txBody>
      </p:sp>
      <p:sp>
        <p:nvSpPr>
          <p:cNvPr id="4" name="Slide Number Placeholder 3"/>
          <p:cNvSpPr>
            <a:spLocks noGrp="1"/>
          </p:cNvSpPr>
          <p:nvPr>
            <p:ph type="sldNum" sz="quarter" idx="10"/>
          </p:nvPr>
        </p:nvSpPr>
        <p:spPr/>
        <p:txBody>
          <a:bodyPr/>
          <a:lstStyle/>
          <a:p>
            <a:fld id="{175A6592-8C83-4499-BAA3-3293923D9871}"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068348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7337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495800"/>
            <a:ext cx="6400800" cy="1143000"/>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6014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208994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066800"/>
            <a:ext cx="5111750" cy="505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438400"/>
            <a:ext cx="3008313" cy="3687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2429777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945229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867395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5135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6019800" cy="5135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2001511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33834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ernate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873375"/>
            <a:ext cx="7772400" cy="1470025"/>
          </a:xfrm>
        </p:spPr>
        <p:txBody>
          <a:bodyPr/>
          <a:lstStyle>
            <a:lvl1pPr>
              <a:defRPr>
                <a:solidFill>
                  <a:srgbClr val="5C898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495800"/>
            <a:ext cx="6400800" cy="1143000"/>
          </a:xfrm>
        </p:spPr>
        <p:txBody>
          <a:bodyPr>
            <a:normAutofit/>
          </a:bodyPr>
          <a:lstStyle>
            <a:lvl1pPr marL="0" indent="0" algn="ctr">
              <a:buNone/>
              <a:defRPr sz="2400">
                <a:solidFill>
                  <a:srgbClr val="5C898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34335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7010400" cy="411162"/>
          </a:xfrm>
        </p:spPr>
        <p:txBody>
          <a:bodyPr>
            <a:noAutofit/>
          </a:bodyPr>
          <a:lstStyle>
            <a:lvl1pPr>
              <a:defRPr sz="28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410200"/>
          </a:xfrm>
        </p:spPr>
        <p:txBody>
          <a:bodyPr/>
          <a:lstStyle>
            <a:lvl1pPr marL="342900" indent="-342900">
              <a:buClr>
                <a:srgbClr val="006666"/>
              </a:buClr>
              <a:buFont typeface="Wingdings" panose="05000000000000000000" pitchFamily="2" charset="2"/>
              <a:buChar char="§"/>
              <a:defRPr/>
            </a:lvl1pPr>
            <a:lvl2pPr>
              <a:buClr>
                <a:srgbClr val="006666"/>
              </a:buClr>
              <a:defRPr/>
            </a:lvl2pPr>
            <a:lvl3pPr>
              <a:buClr>
                <a:srgbClr val="006666"/>
              </a:buClr>
              <a:defRPr/>
            </a:lvl3pPr>
            <a:lvl4pPr>
              <a:buClr>
                <a:srgbClr val="006666"/>
              </a:buClr>
              <a:defRPr/>
            </a:lvl4pPr>
            <a:lvl5pPr>
              <a:buClr>
                <a:srgbClr val="00666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851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with Green Color Bar">
    <p:spTree>
      <p:nvGrpSpPr>
        <p:cNvPr id="1" name=""/>
        <p:cNvGrpSpPr/>
        <p:nvPr/>
      </p:nvGrpSpPr>
      <p:grpSpPr>
        <a:xfrm>
          <a:off x="0" y="0"/>
          <a:ext cx="0" cy="0"/>
          <a:chOff x="0" y="0"/>
          <a:chExt cx="0" cy="0"/>
        </a:xfrm>
      </p:grpSpPr>
      <p:sp>
        <p:nvSpPr>
          <p:cNvPr id="7" name="Rectangle 6"/>
          <p:cNvSpPr/>
          <p:nvPr userDrawn="1"/>
        </p:nvSpPr>
        <p:spPr>
          <a:xfrm>
            <a:off x="0" y="3581400"/>
            <a:ext cx="9144000" cy="2209800"/>
          </a:xfrm>
          <a:prstGeom prst="rect">
            <a:avLst/>
          </a:prstGeom>
          <a:solidFill>
            <a:srgbClr val="5C8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581400"/>
            <a:ext cx="7772400" cy="825500"/>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81974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with Tan Color Bar">
    <p:spTree>
      <p:nvGrpSpPr>
        <p:cNvPr id="1" name=""/>
        <p:cNvGrpSpPr/>
        <p:nvPr/>
      </p:nvGrpSpPr>
      <p:grpSpPr>
        <a:xfrm>
          <a:off x="0" y="0"/>
          <a:ext cx="0" cy="0"/>
          <a:chOff x="0" y="0"/>
          <a:chExt cx="0" cy="0"/>
        </a:xfrm>
      </p:grpSpPr>
      <p:sp>
        <p:nvSpPr>
          <p:cNvPr id="7" name="Rectangle 6"/>
          <p:cNvSpPr/>
          <p:nvPr userDrawn="1"/>
        </p:nvSpPr>
        <p:spPr>
          <a:xfrm>
            <a:off x="0" y="3581400"/>
            <a:ext cx="9144000" cy="2209800"/>
          </a:xfrm>
          <a:prstGeom prst="rect">
            <a:avLst/>
          </a:prstGeom>
          <a:solidFill>
            <a:srgbClr val="D2C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solidFill>
                  <a:schemeClr val="tx1">
                    <a:lumMod val="75000"/>
                    <a:lumOff val="2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581400"/>
            <a:ext cx="7772400" cy="825500"/>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327796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C898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352318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1093983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186688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AA6B18-137A-4AB5-81CE-F54D5D0A9005}" type="slidenum">
              <a:rPr lang="en-US" smtClean="0"/>
              <a:t>‹#›</a:t>
            </a:fld>
            <a:endParaRPr lang="en-US" dirty="0"/>
          </a:p>
        </p:txBody>
      </p:sp>
    </p:spTree>
    <p:extLst>
      <p:ext uri="{BB962C8B-B14F-4D97-AF65-F5344CB8AC3E}">
        <p14:creationId xmlns:p14="http://schemas.microsoft.com/office/powerpoint/2010/main" val="3577432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7010400" cy="4111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A6B18-137A-4AB5-81CE-F54D5D0A9005}" type="slidenum">
              <a:rPr lang="en-US" smtClean="0"/>
              <a:t>‹#›</a:t>
            </a:fld>
            <a:endParaRPr lang="en-US" dirty="0"/>
          </a:p>
        </p:txBody>
      </p:sp>
    </p:spTree>
    <p:extLst>
      <p:ext uri="{BB962C8B-B14F-4D97-AF65-F5344CB8AC3E}">
        <p14:creationId xmlns:p14="http://schemas.microsoft.com/office/powerpoint/2010/main" val="2820008065"/>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50" r:id="rId3"/>
    <p:sldLayoutId id="2147483651" r:id="rId4"/>
    <p:sldLayoutId id="2147483663" r:id="rId5"/>
    <p:sldLayoutId id="2147483662" r:id="rId6"/>
    <p:sldLayoutId id="2147483652" r:id="rId7"/>
    <p:sldLayoutId id="2147483653" r:id="rId8"/>
    <p:sldLayoutId id="2147483661" r:id="rId9"/>
    <p:sldLayoutId id="2147483655" r:id="rId10"/>
    <p:sldLayoutId id="2147483656" r:id="rId11"/>
    <p:sldLayoutId id="2147483657" r:id="rId12"/>
    <p:sldLayoutId id="2147483658" r:id="rId13"/>
    <p:sldLayoutId id="2147483659" r:id="rId14"/>
    <p:sldLayoutId id="2147483660" r:id="rId15"/>
  </p:sldLayoutIdLst>
  <p:hf sldNum="0" hdr="0"/>
  <p:txStyles>
    <p:titleStyle>
      <a:lvl1pPr algn="l" defTabSz="9144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5C8984"/>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5C8984"/>
        </a:buClr>
        <a:buSzPct val="75000"/>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5C8984"/>
        </a:buClr>
        <a:buSzPct val="75000"/>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5C8984"/>
        </a:buClr>
        <a:buSzPct val="75000"/>
        <a:buFont typeface="Wingdings" panose="05000000000000000000"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5C8984"/>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Underground Storage Tank Program</a:t>
            </a:r>
            <a:br>
              <a:rPr lang="en-US" dirty="0" smtClean="0"/>
            </a:br>
            <a:r>
              <a:rPr lang="en-US" dirty="0" smtClean="0"/>
              <a:t>HB 2636</a:t>
            </a:r>
            <a:endParaRPr lang="en-US" dirty="0"/>
          </a:p>
        </p:txBody>
      </p:sp>
      <p:sp>
        <p:nvSpPr>
          <p:cNvPr id="3" name="Subtitle 2"/>
          <p:cNvSpPr>
            <a:spLocks noGrp="1"/>
          </p:cNvSpPr>
          <p:nvPr>
            <p:ph type="subTitle" idx="1"/>
          </p:nvPr>
        </p:nvSpPr>
        <p:spPr/>
        <p:txBody>
          <a:bodyPr/>
          <a:lstStyle/>
          <a:p>
            <a:r>
              <a:rPr lang="en-US" dirty="0" smtClean="0"/>
              <a:t>Laura Malone</a:t>
            </a:r>
          </a:p>
          <a:p>
            <a:r>
              <a:rPr lang="en-US" dirty="0" smtClean="0"/>
              <a:t>Director, Waste Programs Division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457200"/>
            <a:ext cx="3124200" cy="2546223"/>
          </a:xfrm>
          <a:prstGeom prst="rect">
            <a:avLst/>
          </a:prstGeom>
          <a:ln>
            <a:noFill/>
          </a:ln>
          <a:effectLst>
            <a:softEdge rad="112500"/>
          </a:effectLst>
        </p:spPr>
      </p:pic>
    </p:spTree>
    <p:extLst>
      <p:ext uri="{BB962C8B-B14F-4D97-AF65-F5344CB8AC3E}">
        <p14:creationId xmlns:p14="http://schemas.microsoft.com/office/powerpoint/2010/main" val="2718093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228600"/>
            <a:ext cx="7010400" cy="411162"/>
          </a:xfrm>
        </p:spPr>
        <p:txBody>
          <a:bodyPr/>
          <a:lstStyle/>
          <a:p>
            <a:r>
              <a:rPr lang="en-US" sz="2000" dirty="0"/>
              <a:t>NEW ADEQ UST/LUST PROGRAM - </a:t>
            </a:r>
            <a:r>
              <a:rPr lang="en-US" sz="2000" dirty="0">
                <a:solidFill>
                  <a:prstClr val="white"/>
                </a:solidFill>
              </a:rPr>
              <a:t>FINANCIAL RESPONSIBILITY REQUIREMENTS</a:t>
            </a:r>
            <a:endParaRPr lang="en-US" sz="2000" dirty="0"/>
          </a:p>
        </p:txBody>
      </p:sp>
      <p:sp>
        <p:nvSpPr>
          <p:cNvPr id="12" name="Content Placeholder 11"/>
          <p:cNvSpPr>
            <a:spLocks noGrp="1"/>
          </p:cNvSpPr>
          <p:nvPr>
            <p:ph idx="1"/>
          </p:nvPr>
        </p:nvSpPr>
        <p:spPr/>
        <p:txBody>
          <a:bodyPr>
            <a:normAutofit/>
          </a:bodyPr>
          <a:lstStyle/>
          <a:p>
            <a:pPr marL="0" indent="0">
              <a:buNone/>
            </a:pPr>
            <a:r>
              <a:rPr lang="en-US" altLang="en-US" sz="2800" kern="0" dirty="0">
                <a:solidFill>
                  <a:srgbClr val="000000"/>
                </a:solidFill>
              </a:rPr>
              <a:t>ADEQ FR </a:t>
            </a:r>
            <a:r>
              <a:rPr lang="en-US" altLang="en-US" sz="2800" kern="0" dirty="0" smtClean="0">
                <a:solidFill>
                  <a:srgbClr val="000000"/>
                </a:solidFill>
              </a:rPr>
              <a:t>Documentation Requirements</a:t>
            </a:r>
            <a:endParaRPr lang="en-US" sz="1100" dirty="0" smtClean="0"/>
          </a:p>
          <a:p>
            <a:pPr fontAlgn="base">
              <a:lnSpc>
                <a:spcPct val="120000"/>
              </a:lnSpc>
              <a:spcBef>
                <a:spcPts val="0"/>
              </a:spcBef>
              <a:spcAft>
                <a:spcPct val="0"/>
              </a:spcAft>
              <a:defRPr/>
            </a:pPr>
            <a:endParaRPr lang="en-US" sz="2200" dirty="0" smtClean="0">
              <a:solidFill>
                <a:srgbClr val="000000"/>
              </a:solidFill>
              <a:cs typeface="Arial" pitchFamily="34" charset="0"/>
            </a:endParaRPr>
          </a:p>
          <a:p>
            <a:pPr fontAlgn="base">
              <a:lnSpc>
                <a:spcPct val="120000"/>
              </a:lnSpc>
              <a:spcBef>
                <a:spcPts val="0"/>
              </a:spcBef>
              <a:spcAft>
                <a:spcPct val="0"/>
              </a:spcAft>
              <a:defRPr/>
            </a:pPr>
            <a:r>
              <a:rPr lang="en-US" sz="2400" dirty="0" smtClean="0">
                <a:solidFill>
                  <a:srgbClr val="000000"/>
                </a:solidFill>
                <a:cs typeface="Arial" pitchFamily="34" charset="0"/>
              </a:rPr>
              <a:t>Documentation </a:t>
            </a:r>
            <a:r>
              <a:rPr lang="en-US" sz="2400" dirty="0">
                <a:solidFill>
                  <a:srgbClr val="000000"/>
                </a:solidFill>
                <a:cs typeface="Arial" pitchFamily="34" charset="0"/>
              </a:rPr>
              <a:t>showing compliance with FR requirements must be submitted to ADEQ on an </a:t>
            </a:r>
            <a:r>
              <a:rPr lang="en-US" sz="2400" b="1" u="sng" dirty="0">
                <a:solidFill>
                  <a:srgbClr val="000000"/>
                </a:solidFill>
                <a:cs typeface="Arial" pitchFamily="34" charset="0"/>
              </a:rPr>
              <a:t>annual</a:t>
            </a:r>
            <a:r>
              <a:rPr lang="en-US" sz="2400" dirty="0">
                <a:solidFill>
                  <a:srgbClr val="000000"/>
                </a:solidFill>
                <a:cs typeface="Arial" pitchFamily="34" charset="0"/>
              </a:rPr>
              <a:t> basis</a:t>
            </a:r>
            <a:r>
              <a:rPr lang="en-US" sz="2400" dirty="0" smtClean="0">
                <a:solidFill>
                  <a:srgbClr val="000000"/>
                </a:solidFill>
                <a:cs typeface="Arial" pitchFamily="34" charset="0"/>
              </a:rPr>
              <a:t>.</a:t>
            </a:r>
          </a:p>
          <a:p>
            <a:pPr lvl="1" fontAlgn="base">
              <a:lnSpc>
                <a:spcPct val="120000"/>
              </a:lnSpc>
              <a:spcBef>
                <a:spcPts val="0"/>
              </a:spcBef>
              <a:spcAft>
                <a:spcPct val="0"/>
              </a:spcAft>
              <a:defRPr/>
            </a:pPr>
            <a:r>
              <a:rPr lang="en-US" sz="2200" dirty="0">
                <a:solidFill>
                  <a:srgbClr val="000000"/>
                </a:solidFill>
                <a:cs typeface="Arial" pitchFamily="34" charset="0"/>
              </a:rPr>
              <a:t>All documentation </a:t>
            </a:r>
            <a:r>
              <a:rPr lang="en-US" sz="2200" u="sng" dirty="0">
                <a:solidFill>
                  <a:srgbClr val="000000"/>
                </a:solidFill>
                <a:cs typeface="Arial" pitchFamily="34" charset="0"/>
              </a:rPr>
              <a:t>must</a:t>
            </a:r>
            <a:r>
              <a:rPr lang="en-US" sz="2200" dirty="0">
                <a:solidFill>
                  <a:srgbClr val="000000"/>
                </a:solidFill>
                <a:cs typeface="Arial" pitchFamily="34" charset="0"/>
              </a:rPr>
              <a:t> include the schedule of covered </a:t>
            </a:r>
            <a:r>
              <a:rPr lang="en-US" sz="2200" dirty="0" smtClean="0">
                <a:solidFill>
                  <a:srgbClr val="000000"/>
                </a:solidFill>
                <a:cs typeface="Arial" pitchFamily="34" charset="0"/>
              </a:rPr>
              <a:t>tanks</a:t>
            </a:r>
          </a:p>
          <a:p>
            <a:pPr lvl="0" fontAlgn="base">
              <a:lnSpc>
                <a:spcPct val="120000"/>
              </a:lnSpc>
              <a:spcBef>
                <a:spcPts val="0"/>
              </a:spcBef>
              <a:spcAft>
                <a:spcPct val="0"/>
              </a:spcAft>
              <a:defRPr/>
            </a:pPr>
            <a:endParaRPr lang="en-US" sz="2000" u="sng" dirty="0" smtClean="0">
              <a:solidFill>
                <a:srgbClr val="000000"/>
              </a:solidFill>
              <a:cs typeface="Arial" pitchFamily="34" charset="0"/>
            </a:endParaRPr>
          </a:p>
          <a:p>
            <a:pPr lvl="0" fontAlgn="base">
              <a:lnSpc>
                <a:spcPct val="120000"/>
              </a:lnSpc>
              <a:spcBef>
                <a:spcPts val="0"/>
              </a:spcBef>
              <a:spcAft>
                <a:spcPct val="0"/>
              </a:spcAft>
              <a:defRPr/>
            </a:pPr>
            <a:r>
              <a:rPr lang="en-US" sz="2400" u="sng" dirty="0">
                <a:solidFill>
                  <a:srgbClr val="000000"/>
                </a:solidFill>
                <a:cs typeface="Arial" pitchFamily="34" charset="0"/>
              </a:rPr>
              <a:t>Insurance policy</a:t>
            </a:r>
            <a:r>
              <a:rPr lang="en-US" sz="2400" dirty="0">
                <a:solidFill>
                  <a:srgbClr val="000000"/>
                </a:solidFill>
                <a:cs typeface="Arial" pitchFamily="34" charset="0"/>
              </a:rPr>
              <a:t>:</a:t>
            </a:r>
          </a:p>
          <a:p>
            <a:pPr lvl="1" fontAlgn="base">
              <a:lnSpc>
                <a:spcPct val="120000"/>
              </a:lnSpc>
              <a:spcBef>
                <a:spcPts val="0"/>
              </a:spcBef>
              <a:spcAft>
                <a:spcPct val="0"/>
              </a:spcAft>
              <a:defRPr/>
            </a:pPr>
            <a:r>
              <a:rPr lang="en-US" sz="2200" dirty="0">
                <a:solidFill>
                  <a:srgbClr val="000000"/>
                </a:solidFill>
                <a:cs typeface="Arial" pitchFamily="34" charset="0"/>
              </a:rPr>
              <a:t>The endorsement or certificate (whichever is applicable) must be worded as specified in 40 CFR §280.97</a:t>
            </a:r>
          </a:p>
          <a:p>
            <a:pPr lvl="0" fontAlgn="base">
              <a:lnSpc>
                <a:spcPct val="120000"/>
              </a:lnSpc>
              <a:spcBef>
                <a:spcPts val="0"/>
              </a:spcBef>
              <a:spcAft>
                <a:spcPct val="0"/>
              </a:spcAft>
              <a:defRPr/>
            </a:pPr>
            <a:endParaRPr lang="en-US" sz="2400" b="1" dirty="0">
              <a:solidFill>
                <a:srgbClr val="000000"/>
              </a:solidFill>
              <a:cs typeface="Arial" pitchFamily="34" charset="0"/>
              <a:sym typeface="Wingdings"/>
            </a:endParaRPr>
          </a:p>
          <a:p>
            <a:pPr marL="0" lvl="0" indent="0" algn="ctr" fontAlgn="base">
              <a:lnSpc>
                <a:spcPct val="120000"/>
              </a:lnSpc>
              <a:spcBef>
                <a:spcPts val="0"/>
              </a:spcBef>
              <a:spcAft>
                <a:spcPct val="0"/>
              </a:spcAft>
              <a:buNone/>
              <a:defRPr/>
            </a:pPr>
            <a:r>
              <a:rPr lang="en-US" sz="2400" b="1" dirty="0">
                <a:solidFill>
                  <a:srgbClr val="000000"/>
                </a:solidFill>
                <a:cs typeface="Arial" pitchFamily="34" charset="0"/>
                <a:sym typeface="Wingdings"/>
              </a:rPr>
              <a:t>NOTE: ACORDS, </a:t>
            </a:r>
            <a:r>
              <a:rPr lang="en-US" sz="2400" b="1" cap="all" dirty="0">
                <a:solidFill>
                  <a:srgbClr val="000000"/>
                </a:solidFill>
                <a:cs typeface="Arial" pitchFamily="34" charset="0"/>
                <a:sym typeface="Wingdings"/>
              </a:rPr>
              <a:t>Declarations and Binders </a:t>
            </a:r>
            <a:r>
              <a:rPr lang="en-US" sz="2400" b="1" dirty="0">
                <a:solidFill>
                  <a:srgbClr val="000000"/>
                </a:solidFill>
                <a:cs typeface="Arial" pitchFamily="34" charset="0"/>
                <a:sym typeface="Wingdings"/>
              </a:rPr>
              <a:t>are NOT acceptable documentation (proof) of FR </a:t>
            </a:r>
            <a:r>
              <a:rPr lang="en-US" sz="2400" b="1" dirty="0" smtClean="0">
                <a:solidFill>
                  <a:srgbClr val="000000"/>
                </a:solidFill>
                <a:cs typeface="Arial" pitchFamily="34" charset="0"/>
                <a:sym typeface="Wingdings"/>
              </a:rPr>
              <a:t>compliance</a:t>
            </a:r>
            <a:endParaRPr lang="en-US" sz="2200" u="sng" dirty="0">
              <a:solidFill>
                <a:srgbClr val="000000"/>
              </a:solidFill>
              <a:cs typeface="Arial" pitchFamily="34" charset="0"/>
              <a:sym typeface="Wingdings"/>
            </a:endParaRPr>
          </a:p>
          <a:p>
            <a:pPr lvl="0" fontAlgn="base">
              <a:lnSpc>
                <a:spcPct val="120000"/>
              </a:lnSpc>
              <a:spcBef>
                <a:spcPts val="0"/>
              </a:spcBef>
              <a:spcAft>
                <a:spcPct val="0"/>
              </a:spcAft>
              <a:defRPr/>
            </a:pPr>
            <a:endParaRPr lang="en-US" sz="2400" dirty="0">
              <a:solidFill>
                <a:srgbClr val="000000"/>
              </a:solidFill>
              <a:latin typeface="Arial" pitchFamily="34" charset="0"/>
              <a:cs typeface="Arial" pitchFamily="34" charset="0"/>
              <a:sym typeface="Wingdings"/>
            </a:endParaRPr>
          </a:p>
          <a:p>
            <a:pPr fontAlgn="base">
              <a:lnSpc>
                <a:spcPct val="120000"/>
              </a:lnSpc>
              <a:spcBef>
                <a:spcPts val="0"/>
              </a:spcBef>
              <a:spcAft>
                <a:spcPct val="0"/>
              </a:spcAft>
              <a:defRPr/>
            </a:pPr>
            <a:endParaRPr lang="en-US" sz="2400" dirty="0">
              <a:solidFill>
                <a:srgbClr val="000000"/>
              </a:solidFill>
              <a:latin typeface="Arial" pitchFamily="34" charset="0"/>
              <a:cs typeface="Arial" pitchFamily="34" charset="0"/>
              <a:sym typeface="Wingdings"/>
            </a:endParaRPr>
          </a:p>
          <a:p>
            <a:pPr fontAlgn="base">
              <a:lnSpc>
                <a:spcPct val="120000"/>
              </a:lnSpc>
              <a:spcBef>
                <a:spcPts val="0"/>
              </a:spcBef>
              <a:spcAft>
                <a:spcPct val="0"/>
              </a:spcAft>
              <a:defRPr/>
            </a:pPr>
            <a:endParaRPr lang="en-US" sz="2200" dirty="0">
              <a:solidFill>
                <a:srgbClr val="000000"/>
              </a:solidFill>
              <a:latin typeface="Arial" pitchFamily="34" charset="0"/>
              <a:cs typeface="Arial" pitchFamily="34" charset="0"/>
              <a:sym typeface="Wingdings"/>
            </a:endParaRPr>
          </a:p>
          <a:p>
            <a:pPr lvl="1" fontAlgn="base">
              <a:lnSpc>
                <a:spcPct val="120000"/>
              </a:lnSpc>
              <a:spcBef>
                <a:spcPts val="0"/>
              </a:spcBef>
              <a:spcAft>
                <a:spcPct val="0"/>
              </a:spcAft>
              <a:defRPr/>
            </a:pPr>
            <a:endParaRPr lang="en-US" sz="1800" dirty="0">
              <a:solidFill>
                <a:srgbClr val="000000"/>
              </a:solidFill>
              <a:latin typeface="Arial" pitchFamily="34" charset="0"/>
              <a:cs typeface="Arial" pitchFamily="34" charset="0"/>
            </a:endParaRPr>
          </a:p>
          <a:p>
            <a:pPr lvl="0" fontAlgn="base">
              <a:lnSpc>
                <a:spcPct val="120000"/>
              </a:lnSpc>
              <a:spcBef>
                <a:spcPts val="0"/>
              </a:spcBef>
              <a:spcAft>
                <a:spcPct val="0"/>
              </a:spcAft>
              <a:defRPr/>
            </a:pPr>
            <a:endParaRPr lang="en-US" sz="1800" dirty="0">
              <a:solidFill>
                <a:srgbClr val="000000"/>
              </a:solidFill>
              <a:latin typeface="Arial" pitchFamily="34" charset="0"/>
              <a:cs typeface="Arial" pitchFamily="34" charset="0"/>
            </a:endParaRPr>
          </a:p>
          <a:p>
            <a:pPr fontAlgn="base">
              <a:lnSpc>
                <a:spcPct val="120000"/>
              </a:lnSpc>
              <a:spcBef>
                <a:spcPts val="0"/>
              </a:spcBef>
              <a:spcAft>
                <a:spcPct val="0"/>
              </a:spcAft>
              <a:defRPr/>
            </a:pPr>
            <a:endParaRPr lang="en-US" sz="2200" dirty="0">
              <a:solidFill>
                <a:srgbClr val="000000"/>
              </a:solidFill>
              <a:cs typeface="Arial" pitchFamily="34" charset="0"/>
            </a:endParaRPr>
          </a:p>
          <a:p>
            <a:pPr marL="0" indent="0">
              <a:buNone/>
            </a:pPr>
            <a:endParaRPr lang="en-US" sz="2200" dirty="0"/>
          </a:p>
          <a:p>
            <a:endParaRPr lang="en-US" dirty="0"/>
          </a:p>
        </p:txBody>
      </p:sp>
    </p:spTree>
    <p:extLst>
      <p:ext uri="{BB962C8B-B14F-4D97-AF65-F5344CB8AC3E}">
        <p14:creationId xmlns:p14="http://schemas.microsoft.com/office/powerpoint/2010/main" val="1031375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Underground Storage Tank (UST) Program	</a:t>
            </a:r>
            <a:endParaRPr lang="en-US" dirty="0"/>
          </a:p>
        </p:txBody>
      </p:sp>
      <p:sp>
        <p:nvSpPr>
          <p:cNvPr id="12" name="Content Placeholder 11"/>
          <p:cNvSpPr>
            <a:spLocks noGrp="1"/>
          </p:cNvSpPr>
          <p:nvPr>
            <p:ph idx="1"/>
          </p:nvPr>
        </p:nvSpPr>
        <p:spPr>
          <a:xfrm>
            <a:off x="457200" y="685800"/>
            <a:ext cx="8229600" cy="5791200"/>
          </a:xfrm>
        </p:spPr>
        <p:txBody>
          <a:bodyPr>
            <a:normAutofit/>
          </a:bodyPr>
          <a:lstStyle/>
          <a:p>
            <a:r>
              <a:rPr lang="en-US" dirty="0" smtClean="0"/>
              <a:t>Why a new program </a:t>
            </a:r>
          </a:p>
          <a:p>
            <a:pPr lvl="1"/>
            <a:r>
              <a:rPr lang="en-US" dirty="0" smtClean="0"/>
              <a:t>ADEQ’s mission is to protect and enhance public health and the environment</a:t>
            </a:r>
          </a:p>
          <a:p>
            <a:pPr lvl="1"/>
            <a:r>
              <a:rPr lang="en-US" dirty="0" smtClean="0"/>
              <a:t>Challenges with insurance coverage</a:t>
            </a:r>
          </a:p>
          <a:p>
            <a:pPr lvl="1"/>
            <a:r>
              <a:rPr lang="en-US" dirty="0" smtClean="0"/>
              <a:t>Shear number of tanks reaching end of life</a:t>
            </a:r>
          </a:p>
          <a:p>
            <a:pPr lvl="1"/>
            <a:r>
              <a:rPr lang="en-US" dirty="0" smtClean="0"/>
              <a:t>Number of small owners/operators (O/Os)</a:t>
            </a:r>
          </a:p>
          <a:p>
            <a:pPr lvl="1"/>
            <a:r>
              <a:rPr lang="en-US" dirty="0" smtClean="0"/>
              <a:t>Payment for time-barred claims</a:t>
            </a:r>
          </a:p>
          <a:p>
            <a:pPr lvl="1"/>
            <a:endParaRPr lang="en-US" dirty="0" smtClean="0"/>
          </a:p>
        </p:txBody>
      </p:sp>
    </p:spTree>
    <p:extLst>
      <p:ext uri="{BB962C8B-B14F-4D97-AF65-F5344CB8AC3E}">
        <p14:creationId xmlns:p14="http://schemas.microsoft.com/office/powerpoint/2010/main" val="1282551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Underground Storage Tank (UST) Program	</a:t>
            </a:r>
            <a:endParaRPr lang="en-US" dirty="0"/>
          </a:p>
        </p:txBody>
      </p:sp>
      <p:sp>
        <p:nvSpPr>
          <p:cNvPr id="12" name="Content Placeholder 11"/>
          <p:cNvSpPr>
            <a:spLocks noGrp="1"/>
          </p:cNvSpPr>
          <p:nvPr>
            <p:ph idx="1"/>
          </p:nvPr>
        </p:nvSpPr>
        <p:spPr>
          <a:xfrm>
            <a:off x="304800" y="762000"/>
            <a:ext cx="8610600" cy="5943600"/>
          </a:xfrm>
        </p:spPr>
        <p:txBody>
          <a:bodyPr>
            <a:noAutofit/>
          </a:bodyPr>
          <a:lstStyle/>
          <a:p>
            <a:pPr marL="0" indent="0">
              <a:buNone/>
            </a:pPr>
            <a:r>
              <a:rPr lang="en-US" sz="2400" b="1" dirty="0" smtClean="0"/>
              <a:t>New UST Program</a:t>
            </a:r>
            <a:r>
              <a:rPr lang="en-US" sz="2400" b="1" dirty="0"/>
              <a:t> </a:t>
            </a:r>
            <a:r>
              <a:rPr lang="en-US" sz="2400" b="1" dirty="0" smtClean="0"/>
              <a:t>– Not the old State Assurance Fund (SAF)</a:t>
            </a:r>
          </a:p>
          <a:p>
            <a:pPr lvl="0">
              <a:lnSpc>
                <a:spcPct val="115000"/>
              </a:lnSpc>
              <a:spcBef>
                <a:spcPts val="0"/>
              </a:spcBef>
              <a:spcAft>
                <a:spcPts val="1000"/>
              </a:spcAft>
            </a:pPr>
            <a:endParaRPr lang="en-US" sz="2000" dirty="0" smtClean="0"/>
          </a:p>
          <a:p>
            <a:pPr lvl="0">
              <a:spcBef>
                <a:spcPts val="0"/>
              </a:spcBef>
              <a:spcAft>
                <a:spcPts val="1000"/>
              </a:spcAft>
            </a:pPr>
            <a:r>
              <a:rPr lang="en-US" sz="2000" dirty="0" smtClean="0"/>
              <a:t>Focused </a:t>
            </a:r>
            <a:r>
              <a:rPr lang="en-US" sz="2000" dirty="0" smtClean="0">
                <a:solidFill>
                  <a:prstClr val="black"/>
                </a:solidFill>
                <a:ea typeface="Calibri"/>
                <a:cs typeface="Times New Roman"/>
              </a:rPr>
              <a:t>on </a:t>
            </a:r>
            <a:r>
              <a:rPr lang="en-US" sz="2000" dirty="0">
                <a:solidFill>
                  <a:prstClr val="black"/>
                </a:solidFill>
                <a:ea typeface="Calibri"/>
                <a:cs typeface="Times New Roman"/>
              </a:rPr>
              <a:t>uniting UST owners, UST vendors, UST insurance providers, and ADEQ in our efforts to responsibly identify and cleanup petroleum contaminated properties impacted by releases from regulated UST systems. </a:t>
            </a:r>
          </a:p>
          <a:p>
            <a:pPr lvl="0"/>
            <a:r>
              <a:rPr lang="en-US" sz="2000" dirty="0" smtClean="0">
                <a:solidFill>
                  <a:prstClr val="black"/>
                </a:solidFill>
                <a:ea typeface="Calibri"/>
                <a:cs typeface="Times New Roman"/>
              </a:rPr>
              <a:t>Intent </a:t>
            </a:r>
            <a:r>
              <a:rPr lang="en-US" sz="2000" dirty="0">
                <a:solidFill>
                  <a:prstClr val="black"/>
                </a:solidFill>
                <a:ea typeface="Calibri"/>
                <a:cs typeface="Times New Roman"/>
              </a:rPr>
              <a:t>is to provide UST owners and operators who are in compliance with financial responsibility (FR) requirements the technical support and financial assistance to quickly address releases</a:t>
            </a:r>
            <a:r>
              <a:rPr lang="en-US" sz="2000" dirty="0" smtClean="0">
                <a:solidFill>
                  <a:prstClr val="black"/>
                </a:solidFill>
                <a:ea typeface="Calibri"/>
                <a:cs typeface="Times New Roman"/>
              </a:rPr>
              <a:t>.</a:t>
            </a:r>
            <a:r>
              <a:rPr lang="en-US" sz="2000" dirty="0">
                <a:solidFill>
                  <a:prstClr val="black"/>
                </a:solidFill>
              </a:rPr>
              <a:t> </a:t>
            </a:r>
            <a:endParaRPr lang="en-US" sz="2000" dirty="0" smtClean="0">
              <a:solidFill>
                <a:prstClr val="black"/>
              </a:solidFill>
            </a:endParaRPr>
          </a:p>
          <a:p>
            <a:pPr lvl="0"/>
            <a:r>
              <a:rPr lang="en-US" sz="2000" dirty="0" smtClean="0">
                <a:solidFill>
                  <a:prstClr val="black"/>
                </a:solidFill>
              </a:rPr>
              <a:t>New </a:t>
            </a:r>
            <a:r>
              <a:rPr lang="en-US" sz="2000" dirty="0">
                <a:solidFill>
                  <a:prstClr val="black"/>
                </a:solidFill>
              </a:rPr>
              <a:t>Program is </a:t>
            </a:r>
            <a:r>
              <a:rPr lang="en-US" sz="2000" b="1" dirty="0">
                <a:solidFill>
                  <a:prstClr val="black"/>
                </a:solidFill>
              </a:rPr>
              <a:t>not Financial Assurance</a:t>
            </a:r>
          </a:p>
          <a:p>
            <a:r>
              <a:rPr lang="en-US" sz="2000" dirty="0" smtClean="0"/>
              <a:t>New requirements for insurers</a:t>
            </a:r>
          </a:p>
          <a:p>
            <a:r>
              <a:rPr lang="en-US" sz="2000" dirty="0">
                <a:solidFill>
                  <a:prstClr val="black"/>
                </a:solidFill>
              </a:rPr>
              <a:t>Provides a mechanism for reimbursement of previously time-barred </a:t>
            </a:r>
            <a:r>
              <a:rPr lang="en-US" sz="2000" dirty="0" smtClean="0">
                <a:solidFill>
                  <a:prstClr val="black"/>
                </a:solidFill>
              </a:rPr>
              <a:t>claims</a:t>
            </a:r>
          </a:p>
          <a:p>
            <a:r>
              <a:rPr lang="en-US" sz="2000" dirty="0" smtClean="0">
                <a:solidFill>
                  <a:prstClr val="black"/>
                </a:solidFill>
              </a:rPr>
              <a:t>Red tag authority for non-payment of tank fees</a:t>
            </a:r>
          </a:p>
          <a:p>
            <a:r>
              <a:rPr lang="en-US" sz="2000" dirty="0">
                <a:solidFill>
                  <a:prstClr val="black"/>
                </a:solidFill>
              </a:rPr>
              <a:t>Repeals the one cent per gallon excise tax on regulated substances on January 1, </a:t>
            </a:r>
            <a:r>
              <a:rPr lang="en-US" sz="2000" dirty="0" smtClean="0">
                <a:solidFill>
                  <a:prstClr val="black"/>
                </a:solidFill>
              </a:rPr>
              <a:t>2024</a:t>
            </a:r>
          </a:p>
          <a:p>
            <a:r>
              <a:rPr lang="en-US" sz="2000" dirty="0" smtClean="0">
                <a:solidFill>
                  <a:prstClr val="black"/>
                </a:solidFill>
              </a:rPr>
              <a:t>Requires 30-day notice to ADEQ at least 30 days before bringing tanks into operation</a:t>
            </a:r>
          </a:p>
          <a:p>
            <a:pPr marL="457200" lvl="1" indent="0">
              <a:buNone/>
            </a:pPr>
            <a:endParaRPr lang="en-US" sz="2000" dirty="0" smtClean="0">
              <a:solidFill>
                <a:prstClr val="black"/>
              </a:solidFill>
            </a:endParaRPr>
          </a:p>
        </p:txBody>
      </p:sp>
    </p:spTree>
    <p:extLst>
      <p:ext uri="{BB962C8B-B14F-4D97-AF65-F5344CB8AC3E}">
        <p14:creationId xmlns:p14="http://schemas.microsoft.com/office/powerpoint/2010/main" val="2165180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Provisions:  Insurance</a:t>
            </a:r>
            <a:endParaRPr lang="en-US" dirty="0"/>
          </a:p>
        </p:txBody>
      </p:sp>
      <p:sp>
        <p:nvSpPr>
          <p:cNvPr id="3" name="Content Placeholder 2"/>
          <p:cNvSpPr>
            <a:spLocks noGrp="1"/>
          </p:cNvSpPr>
          <p:nvPr>
            <p:ph idx="1"/>
          </p:nvPr>
        </p:nvSpPr>
        <p:spPr>
          <a:xfrm>
            <a:off x="152400" y="838200"/>
            <a:ext cx="8763000" cy="5867400"/>
          </a:xfrm>
        </p:spPr>
        <p:txBody>
          <a:bodyPr>
            <a:noAutofit/>
          </a:bodyPr>
          <a:lstStyle/>
          <a:p>
            <a:r>
              <a:rPr lang="en-US" sz="2400" dirty="0" smtClean="0"/>
              <a:t>Two year insurance review (effective January 1, 2016)</a:t>
            </a:r>
          </a:p>
          <a:p>
            <a:pPr lvl="1"/>
            <a:r>
              <a:rPr lang="en-US" sz="2400" dirty="0" smtClean="0"/>
              <a:t>Claims denied - Owner/Operator (O/O) required to provide ADEQ with a copy of the notice within 30 days after date of termination or nonrenewal of insurance</a:t>
            </a:r>
          </a:p>
          <a:p>
            <a:pPr marL="0" indent="0">
              <a:buNone/>
            </a:pPr>
            <a:endParaRPr lang="en-US" sz="2400" dirty="0" smtClean="0"/>
          </a:p>
          <a:p>
            <a:r>
              <a:rPr lang="en-US" sz="2400" dirty="0" smtClean="0"/>
              <a:t>Retro dates (effective January 1, 2017, or on insurance renewal date - whichever is earlier)</a:t>
            </a:r>
          </a:p>
          <a:p>
            <a:pPr lvl="1">
              <a:spcBef>
                <a:spcPts val="0"/>
              </a:spcBef>
              <a:buClrTx/>
              <a:buSzTx/>
            </a:pPr>
            <a:r>
              <a:rPr lang="en-US" sz="2400" dirty="0" smtClean="0">
                <a:solidFill>
                  <a:prstClr val="black"/>
                </a:solidFill>
              </a:rPr>
              <a:t>Date </a:t>
            </a:r>
            <a:r>
              <a:rPr lang="en-US" sz="2400" dirty="0">
                <a:solidFill>
                  <a:prstClr val="black"/>
                </a:solidFill>
              </a:rPr>
              <a:t>of most recent baseline assessment or site characterization as determined by ADEQ</a:t>
            </a:r>
          </a:p>
          <a:p>
            <a:pPr lvl="1">
              <a:spcBef>
                <a:spcPts val="0"/>
              </a:spcBef>
              <a:buClrTx/>
              <a:buSzTx/>
            </a:pPr>
            <a:r>
              <a:rPr lang="en-US" sz="2400" dirty="0">
                <a:solidFill>
                  <a:prstClr val="black"/>
                </a:solidFill>
              </a:rPr>
              <a:t>UST installation date</a:t>
            </a:r>
          </a:p>
          <a:p>
            <a:pPr lvl="1">
              <a:spcBef>
                <a:spcPts val="0"/>
              </a:spcBef>
              <a:buClrTx/>
              <a:buSzTx/>
            </a:pPr>
            <a:r>
              <a:rPr lang="en-US" sz="2400" dirty="0">
                <a:solidFill>
                  <a:prstClr val="black"/>
                </a:solidFill>
              </a:rPr>
              <a:t>Earliest retroactive coverage date of previous insurance policy or alternative FR </a:t>
            </a:r>
            <a:r>
              <a:rPr lang="en-US" sz="2400" dirty="0" smtClean="0">
                <a:solidFill>
                  <a:prstClr val="black"/>
                </a:solidFill>
              </a:rPr>
              <a:t>mechanism</a:t>
            </a:r>
          </a:p>
          <a:p>
            <a:pPr marL="457200" lvl="1" indent="0">
              <a:spcBef>
                <a:spcPts val="0"/>
              </a:spcBef>
              <a:buClrTx/>
              <a:buSzTx/>
              <a:buNone/>
            </a:pPr>
            <a:endParaRPr lang="en-US" sz="2400" dirty="0" smtClean="0">
              <a:solidFill>
                <a:prstClr val="black"/>
              </a:solidFill>
            </a:endParaRPr>
          </a:p>
          <a:p>
            <a:pPr lvl="0"/>
            <a:r>
              <a:rPr lang="en-US" sz="2400" dirty="0" smtClean="0">
                <a:solidFill>
                  <a:prstClr val="black"/>
                </a:solidFill>
              </a:rPr>
              <a:t>ADEQ to assist O/O in pursuing claim against FR mechanism and obtaining coverage for a confirmed release</a:t>
            </a:r>
            <a:endParaRPr lang="en-US" sz="2400" dirty="0">
              <a:solidFill>
                <a:prstClr val="black"/>
              </a:solidFill>
            </a:endParaRPr>
          </a:p>
          <a:p>
            <a:pPr marL="457200" lvl="1" indent="0">
              <a:spcBef>
                <a:spcPts val="0"/>
              </a:spcBef>
              <a:buClrTx/>
              <a:buSzTx/>
              <a:buNone/>
            </a:pPr>
            <a:endParaRPr lang="en-US" sz="1600" dirty="0" smtClean="0">
              <a:solidFill>
                <a:prstClr val="black"/>
              </a:solidFill>
            </a:endParaRPr>
          </a:p>
          <a:p>
            <a:endParaRPr lang="en-US" sz="1600" dirty="0"/>
          </a:p>
        </p:txBody>
      </p:sp>
    </p:spTree>
    <p:extLst>
      <p:ext uri="{BB962C8B-B14F-4D97-AF65-F5344CB8AC3E}">
        <p14:creationId xmlns:p14="http://schemas.microsoft.com/office/powerpoint/2010/main" val="425249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Provisions:  Insurance</a:t>
            </a:r>
          </a:p>
        </p:txBody>
      </p:sp>
      <p:sp>
        <p:nvSpPr>
          <p:cNvPr id="3" name="Content Placeholder 2"/>
          <p:cNvSpPr>
            <a:spLocks noGrp="1"/>
          </p:cNvSpPr>
          <p:nvPr>
            <p:ph idx="1"/>
          </p:nvPr>
        </p:nvSpPr>
        <p:spPr/>
        <p:txBody>
          <a:bodyPr>
            <a:normAutofit lnSpcReduction="10000"/>
          </a:bodyPr>
          <a:lstStyle/>
          <a:p>
            <a:pPr lvl="0"/>
            <a:r>
              <a:rPr lang="en-US" sz="2400" dirty="0">
                <a:solidFill>
                  <a:prstClr val="black"/>
                </a:solidFill>
              </a:rPr>
              <a:t>Cost sharing for O/Os that satisfy FR through means other than insurance</a:t>
            </a:r>
          </a:p>
          <a:p>
            <a:pPr lvl="1"/>
            <a:r>
              <a:rPr lang="en-US" sz="2400" dirty="0">
                <a:solidFill>
                  <a:prstClr val="black"/>
                </a:solidFill>
              </a:rPr>
              <a:t>50K per facility for work beginning  January 1, 2016. </a:t>
            </a:r>
          </a:p>
          <a:p>
            <a:pPr lvl="1"/>
            <a:r>
              <a:rPr lang="en-US" sz="2400" dirty="0">
                <a:solidFill>
                  <a:prstClr val="black"/>
                </a:solidFill>
              </a:rPr>
              <a:t>Eligibility terminates  on the date insurer is obligated to provide payment under the policy – policies in effect on April 15, 2015</a:t>
            </a:r>
          </a:p>
          <a:p>
            <a:pPr marL="0" lvl="0" indent="0">
              <a:buNone/>
            </a:pPr>
            <a:endParaRPr lang="en-US" sz="2400" dirty="0">
              <a:solidFill>
                <a:prstClr val="black"/>
              </a:solidFill>
            </a:endParaRPr>
          </a:p>
          <a:p>
            <a:pPr lvl="0"/>
            <a:r>
              <a:rPr lang="en-US" sz="2400" dirty="0">
                <a:solidFill>
                  <a:prstClr val="black"/>
                </a:solidFill>
              </a:rPr>
              <a:t>O/O required to file and pursue insurance claim until a denial is received or ADEQ determines the claim has been constructively denied – O/O not required to exhaust insurance coverage before they are eligible for the fund</a:t>
            </a:r>
          </a:p>
          <a:p>
            <a:pPr marL="0" lvl="0" indent="0">
              <a:buNone/>
            </a:pPr>
            <a:endParaRPr lang="en-US" sz="2400" dirty="0">
              <a:solidFill>
                <a:prstClr val="black"/>
              </a:solidFill>
            </a:endParaRPr>
          </a:p>
          <a:p>
            <a:pPr lvl="0"/>
            <a:r>
              <a:rPr lang="en-US" sz="2400" dirty="0">
                <a:solidFill>
                  <a:prstClr val="black"/>
                </a:solidFill>
              </a:rPr>
              <a:t>Bars eligibility for corrective action and reimbursement for </a:t>
            </a:r>
            <a:r>
              <a:rPr lang="en-US" sz="2400" i="1" dirty="0">
                <a:solidFill>
                  <a:prstClr val="black"/>
                </a:solidFill>
              </a:rPr>
              <a:t>failure </a:t>
            </a:r>
            <a:r>
              <a:rPr lang="en-US" sz="2400" dirty="0">
                <a:solidFill>
                  <a:prstClr val="black"/>
                </a:solidFill>
              </a:rPr>
              <a:t>to pursue an insurance claim</a:t>
            </a:r>
          </a:p>
          <a:p>
            <a:endParaRPr lang="en-US" dirty="0"/>
          </a:p>
        </p:txBody>
      </p:sp>
    </p:spTree>
    <p:extLst>
      <p:ext uri="{BB962C8B-B14F-4D97-AF65-F5344CB8AC3E}">
        <p14:creationId xmlns:p14="http://schemas.microsoft.com/office/powerpoint/2010/main" val="2837409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Assessment</a:t>
            </a:r>
            <a:endParaRPr lang="en-US" dirty="0"/>
          </a:p>
        </p:txBody>
      </p:sp>
      <p:sp>
        <p:nvSpPr>
          <p:cNvPr id="3" name="Content Placeholder 2"/>
          <p:cNvSpPr>
            <a:spLocks noGrp="1"/>
          </p:cNvSpPr>
          <p:nvPr>
            <p:ph idx="1"/>
          </p:nvPr>
        </p:nvSpPr>
        <p:spPr>
          <a:xfrm>
            <a:off x="457200" y="1066800"/>
            <a:ext cx="8229600" cy="5638800"/>
          </a:xfrm>
        </p:spPr>
        <p:txBody>
          <a:bodyPr>
            <a:normAutofit fontScale="55000" lnSpcReduction="20000"/>
          </a:bodyPr>
          <a:lstStyle/>
          <a:p>
            <a:r>
              <a:rPr lang="en-US" sz="3800" dirty="0" smtClean="0"/>
              <a:t>Establishes seven-year baseline assessment period beginning Jan 1, 2016, for UST O/Os who meet requirements and may:</a:t>
            </a:r>
          </a:p>
          <a:p>
            <a:pPr lvl="1"/>
            <a:r>
              <a:rPr lang="en-US" sz="3800" dirty="0" smtClean="0"/>
              <a:t>Elect to conduct a baseline</a:t>
            </a:r>
          </a:p>
          <a:p>
            <a:pPr lvl="1"/>
            <a:r>
              <a:rPr lang="en-US" sz="3800" dirty="0" smtClean="0"/>
              <a:t>Request a grant to cover baseline assessments </a:t>
            </a:r>
          </a:p>
          <a:p>
            <a:pPr lvl="1"/>
            <a:r>
              <a:rPr lang="en-US" sz="3800" dirty="0" smtClean="0"/>
              <a:t>Request ADEQ to perform the baseline assessment</a:t>
            </a:r>
          </a:p>
          <a:p>
            <a:pPr marL="457200" lvl="1" indent="0">
              <a:buNone/>
            </a:pPr>
            <a:endParaRPr lang="en-US" sz="3800" dirty="0" smtClean="0"/>
          </a:p>
          <a:p>
            <a:r>
              <a:rPr lang="en-US" sz="3800" dirty="0" smtClean="0"/>
              <a:t>ADEQ to establish standards for conducting baseline assessments</a:t>
            </a:r>
          </a:p>
          <a:p>
            <a:pPr lvl="1"/>
            <a:r>
              <a:rPr lang="en-US" sz="3800" dirty="0" smtClean="0"/>
              <a:t>Must be conducted by registered professional engineer, registered geologist or licensed remediation specialist</a:t>
            </a:r>
          </a:p>
          <a:p>
            <a:pPr lvl="1"/>
            <a:r>
              <a:rPr lang="en-US" sz="3800" dirty="0" smtClean="0"/>
              <a:t>Scope must address likely release areas and include a collection of sufficient information to allow for a determination of the current environmental condition of the property</a:t>
            </a:r>
          </a:p>
          <a:p>
            <a:pPr lvl="1"/>
            <a:r>
              <a:rPr lang="en-US" sz="3800" dirty="0" smtClean="0"/>
              <a:t>Samples must be</a:t>
            </a:r>
            <a:r>
              <a:rPr lang="en-US" sz="3800" dirty="0" smtClean="0">
                <a:solidFill>
                  <a:prstClr val="black"/>
                </a:solidFill>
              </a:rPr>
              <a:t> </a:t>
            </a:r>
            <a:r>
              <a:rPr lang="en-US" sz="3800" dirty="0">
                <a:solidFill>
                  <a:prstClr val="black"/>
                </a:solidFill>
              </a:rPr>
              <a:t>collected in areas where contamination is most likely to have occurred; </a:t>
            </a:r>
            <a:r>
              <a:rPr lang="en-US" sz="3800" dirty="0" smtClean="0">
                <a:solidFill>
                  <a:prstClr val="black"/>
                </a:solidFill>
              </a:rPr>
              <a:t>and consider </a:t>
            </a:r>
            <a:r>
              <a:rPr lang="en-US" sz="3800" dirty="0">
                <a:solidFill>
                  <a:prstClr val="black"/>
                </a:solidFill>
              </a:rPr>
              <a:t>site-specific conditions and location of potential receptors and preexisting </a:t>
            </a:r>
            <a:r>
              <a:rPr lang="en-US" sz="3800" dirty="0" smtClean="0">
                <a:solidFill>
                  <a:prstClr val="black"/>
                </a:solidFill>
              </a:rPr>
              <a:t>contamination</a:t>
            </a:r>
          </a:p>
          <a:p>
            <a:pPr marL="457200" lvl="1" indent="0">
              <a:buNone/>
            </a:pPr>
            <a:endParaRPr lang="en-US" sz="3800" dirty="0">
              <a:solidFill>
                <a:prstClr val="black"/>
              </a:solidFill>
            </a:endParaRPr>
          </a:p>
          <a:p>
            <a:r>
              <a:rPr lang="en-US" sz="3800" dirty="0" smtClean="0"/>
              <a:t>Baseline assessment work plans must be submitted to ADEQ for approval and be considered on a case-by-case basis until rule or guidance documents are established </a:t>
            </a:r>
          </a:p>
          <a:p>
            <a:endParaRPr lang="en-US" dirty="0"/>
          </a:p>
        </p:txBody>
      </p:sp>
    </p:spTree>
    <p:extLst>
      <p:ext uri="{BB962C8B-B14F-4D97-AF65-F5344CB8AC3E}">
        <p14:creationId xmlns:p14="http://schemas.microsoft.com/office/powerpoint/2010/main" val="1798987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Preapproval Process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Preapproval process required to be eligible for reimbursement from the UST Revolving Fund (Fund) for corrective actions taken</a:t>
            </a:r>
          </a:p>
          <a:p>
            <a:pPr lvl="1"/>
            <a:r>
              <a:rPr lang="en-US" dirty="0" smtClean="0"/>
              <a:t>Precludes reimbursement for activities completed before ADEQ approval of the scope of work beginning Jan 1, 2016</a:t>
            </a:r>
          </a:p>
          <a:p>
            <a:pPr lvl="1"/>
            <a:r>
              <a:rPr lang="en-US" dirty="0" smtClean="0"/>
              <a:t>Change notice(s) required if preapproved scope of work cannot be implemented as approved </a:t>
            </a:r>
          </a:p>
          <a:p>
            <a:pPr lvl="1"/>
            <a:r>
              <a:rPr lang="en-US" dirty="0" smtClean="0"/>
              <a:t>Requires determination  of  whether the O/O was a </a:t>
            </a:r>
            <a:r>
              <a:rPr lang="en-US" i="1" dirty="0" smtClean="0"/>
              <a:t>small owner </a:t>
            </a:r>
            <a:r>
              <a:rPr lang="en-US" dirty="0" smtClean="0"/>
              <a:t>at the time of application</a:t>
            </a:r>
          </a:p>
          <a:p>
            <a:pPr lvl="1"/>
            <a:r>
              <a:rPr lang="en-US" dirty="0" smtClean="0"/>
              <a:t>Prioritizes corrective action reimbursement applications for small owners based on several guidelines</a:t>
            </a:r>
          </a:p>
          <a:p>
            <a:pPr lvl="1"/>
            <a:r>
              <a:rPr lang="en-US" dirty="0" smtClean="0"/>
              <a:t>Prioritizes reimbursement for all other owners that are eligible for Fund reimbursement based on the work completion date</a:t>
            </a:r>
          </a:p>
        </p:txBody>
      </p:sp>
    </p:spTree>
    <p:extLst>
      <p:ext uri="{BB962C8B-B14F-4D97-AF65-F5344CB8AC3E}">
        <p14:creationId xmlns:p14="http://schemas.microsoft.com/office/powerpoint/2010/main" val="281557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 of Corrective Action</a:t>
            </a:r>
            <a:endParaRPr lang="en-US" dirty="0"/>
          </a:p>
        </p:txBody>
      </p:sp>
      <p:sp>
        <p:nvSpPr>
          <p:cNvPr id="3" name="Content Placeholder 2"/>
          <p:cNvSpPr>
            <a:spLocks noGrp="1"/>
          </p:cNvSpPr>
          <p:nvPr>
            <p:ph idx="1"/>
          </p:nvPr>
        </p:nvSpPr>
        <p:spPr>
          <a:xfrm>
            <a:off x="457200" y="914400"/>
            <a:ext cx="8229600" cy="5562600"/>
          </a:xfrm>
        </p:spPr>
        <p:txBody>
          <a:bodyPr>
            <a:normAutofit/>
          </a:bodyPr>
          <a:lstStyle/>
          <a:p>
            <a:r>
              <a:rPr lang="en-US" dirty="0" smtClean="0"/>
              <a:t>Failure to submit a timely reimbursement request under a preapproved scope of work deems claim as denied.</a:t>
            </a:r>
          </a:p>
          <a:p>
            <a:r>
              <a:rPr lang="en-US" dirty="0" smtClean="0"/>
              <a:t>Requires ADEQ or designated contractor to preapprove reimbursement of corrective actions</a:t>
            </a:r>
          </a:p>
          <a:p>
            <a:pPr lvl="1"/>
            <a:r>
              <a:rPr lang="en-US" dirty="0" smtClean="0"/>
              <a:t>Mandatory kick-off meeting – purpose is to establish a clear understanding of objectives , expectations, roles and responsibilities</a:t>
            </a:r>
            <a:r>
              <a:rPr lang="en-US" sz="2200" dirty="0" smtClean="0">
                <a:solidFill>
                  <a:prstClr val="black"/>
                </a:solidFill>
                <a:ea typeface="Calibri"/>
                <a:cs typeface="Times New Roman"/>
              </a:rPr>
              <a:t>.</a:t>
            </a:r>
            <a:r>
              <a:rPr lang="en-US" sz="2200" dirty="0">
                <a:solidFill>
                  <a:prstClr val="black"/>
                </a:solidFill>
                <a:ea typeface="Calibri"/>
                <a:cs typeface="Times New Roman"/>
              </a:rPr>
              <a:t> </a:t>
            </a:r>
            <a:endParaRPr lang="en-US" dirty="0" smtClean="0"/>
          </a:p>
          <a:p>
            <a:r>
              <a:rPr lang="en-US" dirty="0" smtClean="0"/>
              <a:t>Priority to small owners (less than 20 facilities)</a:t>
            </a:r>
          </a:p>
          <a:p>
            <a:pPr lvl="1"/>
            <a:endParaRPr lang="en-US" dirty="0"/>
          </a:p>
          <a:p>
            <a:pPr marL="457200" lvl="1" indent="0">
              <a:buNone/>
            </a:pPr>
            <a:endParaRPr lang="en-US" dirty="0" smtClean="0"/>
          </a:p>
        </p:txBody>
      </p:sp>
    </p:spTree>
    <p:extLst>
      <p:ext uri="{BB962C8B-B14F-4D97-AF65-F5344CB8AC3E}">
        <p14:creationId xmlns:p14="http://schemas.microsoft.com/office/powerpoint/2010/main" val="1505747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Extent of Reimbursement</a:t>
            </a:r>
            <a:endParaRPr lang="en-US" dirty="0"/>
          </a:p>
        </p:txBody>
      </p:sp>
      <p:sp>
        <p:nvSpPr>
          <p:cNvPr id="3" name="Content Placeholder 2"/>
          <p:cNvSpPr>
            <a:spLocks noGrp="1"/>
          </p:cNvSpPr>
          <p:nvPr>
            <p:ph idx="1"/>
          </p:nvPr>
        </p:nvSpPr>
        <p:spPr>
          <a:xfrm>
            <a:off x="457200" y="838200"/>
            <a:ext cx="8229600" cy="5638800"/>
          </a:xfrm>
        </p:spPr>
        <p:txBody>
          <a:bodyPr>
            <a:normAutofit fontScale="85000" lnSpcReduction="10000"/>
          </a:bodyPr>
          <a:lstStyle/>
          <a:p>
            <a:r>
              <a:rPr lang="en-US" dirty="0" smtClean="0"/>
              <a:t>Allows reimbursement for reasonable and necessary costs of eligible activities for releases reported before the end of the baseline period.</a:t>
            </a:r>
          </a:p>
          <a:p>
            <a:r>
              <a:rPr lang="en-US" dirty="0" smtClean="0"/>
              <a:t>Per facility versus per occurrence – 1 Million cap</a:t>
            </a:r>
          </a:p>
          <a:p>
            <a:r>
              <a:rPr lang="en-US" dirty="0" smtClean="0"/>
              <a:t>Requires:</a:t>
            </a:r>
          </a:p>
          <a:p>
            <a:pPr lvl="1"/>
            <a:r>
              <a:rPr lang="en-US" dirty="0" smtClean="0"/>
              <a:t>Costs for C/A to be submitted as prescribed; and</a:t>
            </a:r>
          </a:p>
          <a:p>
            <a:pPr lvl="1"/>
            <a:r>
              <a:rPr lang="en-US" dirty="0" smtClean="0"/>
              <a:t>Payment only for C/A that have been completed and conducted according to the preapproval approved by ADEQ</a:t>
            </a:r>
          </a:p>
          <a:p>
            <a:r>
              <a:rPr lang="en-US" dirty="0" smtClean="0"/>
              <a:t>Receipt of financial assistance from the Fund does not constitute a financial assurance mechanism and may not be used to demonstrate compliance with FR requirements or provide compensation to third parties for bodily injury or property damage.</a:t>
            </a:r>
            <a:endParaRPr lang="en-US" dirty="0"/>
          </a:p>
        </p:txBody>
      </p:sp>
    </p:spTree>
    <p:extLst>
      <p:ext uri="{BB962C8B-B14F-4D97-AF65-F5344CB8AC3E}">
        <p14:creationId xmlns:p14="http://schemas.microsoft.com/office/powerpoint/2010/main" val="1291222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of Eligibility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Beginning January 1, 2023, only those releases of a regulated substance reported before January 1, 2023 are eligible for C/A cost reimbursement from the Fund</a:t>
            </a:r>
          </a:p>
          <a:p>
            <a:r>
              <a:rPr lang="en-US" dirty="0" smtClean="0"/>
              <a:t>Requires:</a:t>
            </a:r>
          </a:p>
          <a:p>
            <a:pPr lvl="1"/>
            <a:r>
              <a:rPr lang="en-US" dirty="0" smtClean="0"/>
              <a:t>An application for preapproval to be filed with ADEQ no later than 5pm on December 31, 2029; and</a:t>
            </a:r>
          </a:p>
          <a:p>
            <a:pPr lvl="1"/>
            <a:r>
              <a:rPr lang="en-US" dirty="0" smtClean="0"/>
              <a:t>An application for reimbursement of eligible costs from the Fund to be filed with ADEQ no later than 5pm on December 31, 2030.</a:t>
            </a:r>
          </a:p>
          <a:p>
            <a:r>
              <a:rPr lang="en-US" dirty="0" smtClean="0"/>
              <a:t>Any application or expense incurred after December 31, 2030 from eligibility for reimbursement from the Fund and declares all claims extinguished.</a:t>
            </a:r>
            <a:endParaRPr lang="en-US" dirty="0"/>
          </a:p>
        </p:txBody>
      </p:sp>
    </p:spTree>
    <p:extLst>
      <p:ext uri="{BB962C8B-B14F-4D97-AF65-F5344CB8AC3E}">
        <p14:creationId xmlns:p14="http://schemas.microsoft.com/office/powerpoint/2010/main" val="35147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228600"/>
            <a:ext cx="7010400" cy="411162"/>
          </a:xfrm>
        </p:spPr>
        <p:txBody>
          <a:bodyPr/>
          <a:lstStyle/>
          <a:p>
            <a:r>
              <a:rPr lang="en-US" sz="2000" dirty="0"/>
              <a:t>NEW ADEQ UST/LUST PROGRAM - </a:t>
            </a:r>
            <a:r>
              <a:rPr lang="en-US" sz="2000" dirty="0" smtClean="0"/>
              <a:t>BACKGROUND</a:t>
            </a:r>
            <a:endParaRPr lang="en-US" sz="2000" dirty="0"/>
          </a:p>
        </p:txBody>
      </p:sp>
      <p:sp>
        <p:nvSpPr>
          <p:cNvPr id="12" name="Content Placeholder 11"/>
          <p:cNvSpPr>
            <a:spLocks noGrp="1"/>
          </p:cNvSpPr>
          <p:nvPr>
            <p:ph idx="1"/>
          </p:nvPr>
        </p:nvSpPr>
        <p:spPr>
          <a:xfrm>
            <a:off x="1524000" y="1447800"/>
            <a:ext cx="7086600" cy="4343400"/>
          </a:xfrm>
        </p:spPr>
        <p:txBody>
          <a:bodyPr>
            <a:normAutofit/>
          </a:bodyPr>
          <a:lstStyle/>
          <a:p>
            <a:pPr marL="0" indent="0">
              <a:buNone/>
            </a:pPr>
            <a:r>
              <a:rPr lang="en-US" sz="1900" b="1" dirty="0"/>
              <a:t>1986</a:t>
            </a:r>
            <a:r>
              <a:rPr lang="en-US" sz="1900" dirty="0"/>
              <a:t> – 	UST Release Prevention Program and Leaking UST (LUST) </a:t>
            </a:r>
            <a:r>
              <a:rPr lang="en-US" sz="1900" dirty="0" smtClean="0"/>
              <a:t>	Program (to </a:t>
            </a:r>
            <a:r>
              <a:rPr lang="en-US" sz="1900" dirty="0"/>
              <a:t>oversee release cleanups) were created</a:t>
            </a:r>
          </a:p>
          <a:p>
            <a:pPr marL="0" indent="0">
              <a:buNone/>
            </a:pPr>
            <a:endParaRPr lang="en-US" sz="1900" dirty="0"/>
          </a:p>
          <a:p>
            <a:pPr marL="0" indent="0">
              <a:buNone/>
            </a:pPr>
            <a:r>
              <a:rPr lang="en-US" sz="1900" b="1" dirty="0"/>
              <a:t>1989</a:t>
            </a:r>
            <a:r>
              <a:rPr lang="en-US" sz="1900" dirty="0"/>
              <a:t> – 	January 1989 is first compliance deadline for Federal </a:t>
            </a:r>
            <a:r>
              <a:rPr lang="en-US" sz="1900" dirty="0" smtClean="0"/>
              <a:t>	Financial Responsibility </a:t>
            </a:r>
            <a:r>
              <a:rPr lang="en-US" sz="1900" dirty="0"/>
              <a:t>(FR) requirements.  In 1989, FR </a:t>
            </a:r>
            <a:r>
              <a:rPr lang="en-US" sz="1900" dirty="0" smtClean="0"/>
              <a:t>	requirements </a:t>
            </a:r>
            <a:r>
              <a:rPr lang="en-US" sz="1900" dirty="0"/>
              <a:t>were </a:t>
            </a:r>
            <a:r>
              <a:rPr lang="en-US" sz="1900" dirty="0" smtClean="0"/>
              <a:t>added </a:t>
            </a:r>
            <a:r>
              <a:rPr lang="en-US" sz="1900" dirty="0"/>
              <a:t>to AZ UST Statutes</a:t>
            </a:r>
          </a:p>
          <a:p>
            <a:pPr marL="0" indent="0">
              <a:buNone/>
            </a:pPr>
            <a:endParaRPr lang="en-US" sz="1900" dirty="0"/>
          </a:p>
          <a:p>
            <a:pPr marL="0" indent="0">
              <a:buNone/>
            </a:pPr>
            <a:r>
              <a:rPr lang="en-US" sz="1900" b="1" dirty="0"/>
              <a:t>1990</a:t>
            </a:r>
            <a:r>
              <a:rPr lang="en-US" sz="1900" dirty="0"/>
              <a:t> – 	UST Revolving Fund is established. </a:t>
            </a:r>
            <a:endParaRPr lang="en-US" sz="1900" dirty="0" smtClean="0"/>
          </a:p>
          <a:p>
            <a:pPr marL="0" indent="0">
              <a:buNone/>
            </a:pPr>
            <a:r>
              <a:rPr lang="en-US" sz="1900" dirty="0" smtClean="0"/>
              <a:t>	The </a:t>
            </a:r>
            <a:r>
              <a:rPr lang="en-US" sz="1900" dirty="0"/>
              <a:t>fund has </a:t>
            </a:r>
            <a:r>
              <a:rPr lang="en-US" sz="1900" b="1" dirty="0"/>
              <a:t>3</a:t>
            </a:r>
            <a:r>
              <a:rPr lang="en-US" sz="1900" dirty="0"/>
              <a:t> accounts:</a:t>
            </a:r>
          </a:p>
          <a:p>
            <a:pPr marL="914400" lvl="1"/>
            <a:r>
              <a:rPr lang="en-US" sz="1900" b="1" dirty="0"/>
              <a:t>Regulatory Account</a:t>
            </a:r>
          </a:p>
          <a:p>
            <a:pPr marL="914400" lvl="1"/>
            <a:r>
              <a:rPr lang="en-US" sz="1900" b="1" dirty="0"/>
              <a:t>Assurance Account [State Assurance Fund (SAF)]</a:t>
            </a:r>
          </a:p>
          <a:p>
            <a:pPr marL="914400" lvl="1"/>
            <a:r>
              <a:rPr lang="en-US" sz="1900" b="1" dirty="0"/>
              <a:t>Loan Account</a:t>
            </a:r>
            <a:r>
              <a:rPr lang="en-US" sz="1900" dirty="0"/>
              <a:t/>
            </a:r>
            <a:br>
              <a:rPr lang="en-US" sz="1900" dirty="0"/>
            </a:br>
            <a:r>
              <a:rPr lang="en-US" sz="1900" dirty="0"/>
              <a:t>(</a:t>
            </a:r>
            <a:r>
              <a:rPr lang="en-US" sz="1900" i="1" dirty="0"/>
              <a:t>approx. 20,000 USTs and approx. 1,500 open releases)</a:t>
            </a:r>
          </a:p>
          <a:p>
            <a:pPr marL="0" indent="0">
              <a:buNone/>
            </a:pPr>
            <a:endParaRPr lang="en-US" dirty="0"/>
          </a:p>
        </p:txBody>
      </p:sp>
      <p:sp>
        <p:nvSpPr>
          <p:cNvPr id="4" name="Down Arrow 3"/>
          <p:cNvSpPr/>
          <p:nvPr/>
        </p:nvSpPr>
        <p:spPr>
          <a:xfrm>
            <a:off x="674972" y="1828800"/>
            <a:ext cx="533400" cy="2971800"/>
          </a:xfrm>
          <a:prstGeom prst="downArrow">
            <a:avLst/>
          </a:prstGeom>
          <a:solidFill>
            <a:srgbClr val="D2C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Rectangle 2"/>
          <p:cNvSpPr/>
          <p:nvPr/>
        </p:nvSpPr>
        <p:spPr>
          <a:xfrm>
            <a:off x="655320" y="850229"/>
            <a:ext cx="4876800" cy="400110"/>
          </a:xfrm>
          <a:prstGeom prst="rect">
            <a:avLst/>
          </a:prstGeom>
        </p:spPr>
        <p:txBody>
          <a:bodyPr wrap="square">
            <a:spAutoFit/>
          </a:bodyPr>
          <a:lstStyle/>
          <a:p>
            <a:r>
              <a:rPr lang="en-US" sz="2000" dirty="0" smtClean="0">
                <a:solidFill>
                  <a:prstClr val="black"/>
                </a:solidFill>
              </a:rPr>
              <a:t>SUMMARY OF UST PROGRAM HISTORY:</a:t>
            </a:r>
            <a:endParaRPr lang="en-US" sz="2000" dirty="0">
              <a:solidFill>
                <a:prstClr val="black"/>
              </a:solidFill>
            </a:endParaRPr>
          </a:p>
        </p:txBody>
      </p:sp>
    </p:spTree>
    <p:extLst>
      <p:ext uri="{BB962C8B-B14F-4D97-AF65-F5344CB8AC3E}">
        <p14:creationId xmlns:p14="http://schemas.microsoft.com/office/powerpoint/2010/main" val="2490511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Noncorrective Actions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Permits an owner, operator or volunteer to request that ADEQ conduct one or more of the following noncorrective actions at a site:</a:t>
            </a:r>
          </a:p>
          <a:p>
            <a:pPr lvl="1"/>
            <a:r>
              <a:rPr lang="en-US" dirty="0" smtClean="0"/>
              <a:t>Baseline assessment;</a:t>
            </a:r>
          </a:p>
          <a:p>
            <a:pPr lvl="1"/>
            <a:r>
              <a:rPr lang="en-US" dirty="0" smtClean="0"/>
              <a:t>Confirmation of a suspected release; or</a:t>
            </a:r>
          </a:p>
          <a:p>
            <a:pPr lvl="1"/>
            <a:r>
              <a:rPr lang="en-US" dirty="0" smtClean="0"/>
              <a:t>Permanent closure of a UST</a:t>
            </a:r>
          </a:p>
          <a:p>
            <a:r>
              <a:rPr lang="en-US" dirty="0" smtClean="0"/>
              <a:t>Permits the Director to consider the following factors to determine priority for requests:</a:t>
            </a:r>
          </a:p>
          <a:p>
            <a:pPr lvl="1"/>
            <a:r>
              <a:rPr lang="en-US" dirty="0" smtClean="0"/>
              <a:t>The age, construction and operational history of the UST site;</a:t>
            </a:r>
          </a:p>
          <a:p>
            <a:pPr lvl="1"/>
            <a:r>
              <a:rPr lang="en-US" dirty="0" smtClean="0"/>
              <a:t>The hydrogeologic characters of the UST site and surrounding area;</a:t>
            </a:r>
          </a:p>
          <a:p>
            <a:pPr lvl="1"/>
            <a:r>
              <a:rPr lang="en-US" dirty="0" smtClean="0"/>
              <a:t>The proximity, quality and current and future uses of nearby surface water and groundwater;</a:t>
            </a:r>
          </a:p>
          <a:p>
            <a:pPr lvl="1"/>
            <a:r>
              <a:rPr lang="en-US" dirty="0" smtClean="0"/>
              <a:t>The potential effects of residual contamination on nearby surface water and groundwater</a:t>
            </a:r>
          </a:p>
          <a:p>
            <a:pPr lvl="1"/>
            <a:r>
              <a:rPr lang="en-US" dirty="0" smtClean="0"/>
              <a:t>The degree of exposure; and</a:t>
            </a:r>
          </a:p>
          <a:p>
            <a:pPr lvl="1"/>
            <a:r>
              <a:rPr lang="en-US" dirty="0" smtClean="0"/>
              <a:t>The financial responsibility of the person to conduct the action with their own monies.</a:t>
            </a:r>
          </a:p>
        </p:txBody>
      </p:sp>
    </p:spTree>
    <p:extLst>
      <p:ext uri="{BB962C8B-B14F-4D97-AF65-F5344CB8AC3E}">
        <p14:creationId xmlns:p14="http://schemas.microsoft.com/office/powerpoint/2010/main" val="949886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Priority</a:t>
            </a:r>
            <a:endParaRPr lang="en-US" dirty="0"/>
          </a:p>
        </p:txBody>
      </p:sp>
      <p:sp>
        <p:nvSpPr>
          <p:cNvPr id="3" name="Content Placeholder 2"/>
          <p:cNvSpPr>
            <a:spLocks noGrp="1"/>
          </p:cNvSpPr>
          <p:nvPr>
            <p:ph idx="1"/>
          </p:nvPr>
        </p:nvSpPr>
        <p:spPr>
          <a:xfrm>
            <a:off x="228600" y="1066800"/>
            <a:ext cx="8610600" cy="5410200"/>
          </a:xfrm>
        </p:spPr>
        <p:txBody>
          <a:bodyPr>
            <a:normAutofit fontScale="92500"/>
          </a:bodyPr>
          <a:lstStyle/>
          <a:p>
            <a:r>
              <a:rPr lang="en-US" dirty="0" smtClean="0"/>
              <a:t>Allows an O/O or volunteer to request ADEQ provide monies to conduct one or more of the following (up to max of $100K per site, rather than per owner</a:t>
            </a:r>
            <a:r>
              <a:rPr lang="en-US" dirty="0" smtClean="0"/>
              <a:t>)</a:t>
            </a:r>
          </a:p>
          <a:p>
            <a:pPr lvl="1"/>
            <a:r>
              <a:rPr lang="en-US" dirty="0" smtClean="0"/>
              <a:t>Removal of USTs (permanent closure) – up to $20K/tank</a:t>
            </a:r>
          </a:p>
          <a:p>
            <a:pPr lvl="1"/>
            <a:r>
              <a:rPr lang="en-US" dirty="0" smtClean="0"/>
              <a:t>Confirming a suspected release (tank/site) – up to $10K </a:t>
            </a:r>
          </a:p>
          <a:p>
            <a:pPr lvl="1"/>
            <a:r>
              <a:rPr lang="en-US" dirty="0" smtClean="0"/>
              <a:t>Baseline Assessment of a site, up to $30K</a:t>
            </a:r>
            <a:endParaRPr lang="en-US" dirty="0" smtClean="0"/>
          </a:p>
          <a:p>
            <a:r>
              <a:rPr lang="en-US" dirty="0" smtClean="0"/>
              <a:t>Permits the Director to consider several factors in determining priority for requests</a:t>
            </a:r>
          </a:p>
          <a:p>
            <a:r>
              <a:rPr lang="en-US" dirty="0" smtClean="0"/>
              <a:t>Prohibits grant monies for work that takes place more than one year after the approval date</a:t>
            </a:r>
            <a:endParaRPr lang="en-US" dirty="0"/>
          </a:p>
        </p:txBody>
      </p:sp>
    </p:spTree>
    <p:extLst>
      <p:ext uri="{BB962C8B-B14F-4D97-AF65-F5344CB8AC3E}">
        <p14:creationId xmlns:p14="http://schemas.microsoft.com/office/powerpoint/2010/main" val="1724904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Time-Barred Claims</a:t>
            </a:r>
            <a:endParaRPr lang="en-US" dirty="0"/>
          </a:p>
        </p:txBody>
      </p:sp>
      <p:sp>
        <p:nvSpPr>
          <p:cNvPr id="3" name="Content Placeholder 2"/>
          <p:cNvSpPr>
            <a:spLocks noGrp="1"/>
          </p:cNvSpPr>
          <p:nvPr>
            <p:ph idx="1"/>
          </p:nvPr>
        </p:nvSpPr>
        <p:spPr>
          <a:xfrm>
            <a:off x="228600" y="685800"/>
            <a:ext cx="8686800" cy="6019800"/>
          </a:xfrm>
        </p:spPr>
        <p:txBody>
          <a:bodyPr>
            <a:noAutofit/>
          </a:bodyPr>
          <a:lstStyle/>
          <a:p>
            <a:r>
              <a:rPr lang="en-US" sz="2400" dirty="0"/>
              <a:t>R</a:t>
            </a:r>
            <a:r>
              <a:rPr lang="en-US" sz="2400" dirty="0" smtClean="0"/>
              <a:t>eimbursement for releases of regulated substance that were properly reported before July 1, 2006, and July 1, 2006 through January 1, 2016 (Gap and Post-Gap claims)</a:t>
            </a:r>
          </a:p>
          <a:p>
            <a:pPr marL="457200" lvl="1" indent="0">
              <a:buNone/>
            </a:pPr>
            <a:endParaRPr lang="en-US" sz="2400" dirty="0" smtClean="0"/>
          </a:p>
          <a:p>
            <a:r>
              <a:rPr lang="en-US" sz="2400" dirty="0" smtClean="0"/>
              <a:t>Up </a:t>
            </a:r>
            <a:r>
              <a:rPr lang="en-US" sz="2400" dirty="0" smtClean="0">
                <a:solidFill>
                  <a:prstClr val="black"/>
                </a:solidFill>
              </a:rPr>
              <a:t>to </a:t>
            </a:r>
            <a:r>
              <a:rPr lang="en-US" sz="2400" dirty="0">
                <a:solidFill>
                  <a:prstClr val="black"/>
                </a:solidFill>
              </a:rPr>
              <a:t>$500K per facility for an applicant who satisfies </a:t>
            </a:r>
            <a:r>
              <a:rPr lang="en-US" sz="2400" dirty="0" smtClean="0">
                <a:solidFill>
                  <a:prstClr val="black"/>
                </a:solidFill>
              </a:rPr>
              <a:t>FR through an alternative mechanism; and up to $</a:t>
            </a:r>
            <a:r>
              <a:rPr lang="en-US" sz="2400" dirty="0">
                <a:solidFill>
                  <a:prstClr val="black"/>
                </a:solidFill>
              </a:rPr>
              <a:t>1M per facility for an applicant who satisfies </a:t>
            </a:r>
            <a:r>
              <a:rPr lang="en-US" sz="2400" dirty="0" smtClean="0">
                <a:solidFill>
                  <a:prstClr val="black"/>
                </a:solidFill>
              </a:rPr>
              <a:t>FR through insurance</a:t>
            </a:r>
          </a:p>
          <a:p>
            <a:pPr marL="0" indent="0">
              <a:buNone/>
            </a:pPr>
            <a:endParaRPr lang="en-US" sz="2400" dirty="0">
              <a:solidFill>
                <a:prstClr val="black"/>
              </a:solidFill>
            </a:endParaRPr>
          </a:p>
          <a:p>
            <a:r>
              <a:rPr lang="en-US" sz="2400" dirty="0" smtClean="0"/>
              <a:t>Reduces reimbursement by the amount paid for claims at a facility before June 30, 2010</a:t>
            </a:r>
          </a:p>
          <a:p>
            <a:pPr marL="0" indent="0">
              <a:buNone/>
            </a:pPr>
            <a:endParaRPr lang="en-US" sz="2400" dirty="0" smtClean="0"/>
          </a:p>
          <a:p>
            <a:r>
              <a:rPr lang="en-US" sz="2400" dirty="0" smtClean="0"/>
              <a:t>Reimbursement based on percentage of each claim to be paid with available funds</a:t>
            </a:r>
          </a:p>
          <a:p>
            <a:endParaRPr lang="en-US" sz="2400" dirty="0" smtClean="0"/>
          </a:p>
          <a:p>
            <a:r>
              <a:rPr lang="en-US" sz="2400" dirty="0" smtClean="0"/>
              <a:t>Application for reimbursement of C/A cost requirements</a:t>
            </a:r>
          </a:p>
          <a:p>
            <a:endParaRPr lang="en-US" sz="1600" dirty="0" smtClean="0"/>
          </a:p>
        </p:txBody>
      </p:sp>
    </p:spTree>
    <p:extLst>
      <p:ext uri="{BB962C8B-B14F-4D97-AF65-F5344CB8AC3E}">
        <p14:creationId xmlns:p14="http://schemas.microsoft.com/office/powerpoint/2010/main" val="3776737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Previously Time-Barred Claims</a:t>
            </a:r>
            <a:endParaRPr lang="en-US" dirty="0"/>
          </a:p>
        </p:txBody>
      </p:sp>
      <p:sp>
        <p:nvSpPr>
          <p:cNvPr id="3" name="Content Placeholder 2"/>
          <p:cNvSpPr>
            <a:spLocks noGrp="1"/>
          </p:cNvSpPr>
          <p:nvPr>
            <p:ph idx="1"/>
          </p:nvPr>
        </p:nvSpPr>
        <p:spPr/>
        <p:txBody>
          <a:bodyPr/>
          <a:lstStyle/>
          <a:p>
            <a:pPr lvl="0"/>
            <a:r>
              <a:rPr lang="en-US" sz="2400" dirty="0">
                <a:solidFill>
                  <a:prstClr val="black"/>
                </a:solidFill>
              </a:rPr>
              <a:t>ADEQ not required to take any action on a reimbursement application until January 1, 2017</a:t>
            </a:r>
          </a:p>
          <a:p>
            <a:pPr lvl="0"/>
            <a:endParaRPr lang="en-US" sz="2400" dirty="0">
              <a:solidFill>
                <a:prstClr val="black"/>
              </a:solidFill>
            </a:endParaRPr>
          </a:p>
          <a:p>
            <a:pPr lvl="0"/>
            <a:r>
              <a:rPr lang="en-US" sz="2400" dirty="0">
                <a:solidFill>
                  <a:prstClr val="black"/>
                </a:solidFill>
              </a:rPr>
              <a:t>If reimbursement was exhausted through claims submitted by June 30, 2010, that facility is not eligible for any additional reimbursement</a:t>
            </a:r>
          </a:p>
          <a:p>
            <a:pPr lvl="0"/>
            <a:endParaRPr lang="en-US" sz="2400" dirty="0">
              <a:solidFill>
                <a:prstClr val="black"/>
              </a:solidFill>
            </a:endParaRPr>
          </a:p>
          <a:p>
            <a:pPr lvl="0"/>
            <a:r>
              <a:rPr lang="en-US" sz="2400" dirty="0">
                <a:solidFill>
                  <a:prstClr val="black"/>
                </a:solidFill>
              </a:rPr>
              <a:t>ADEQ to determine the amount of SAF monies available on December 31, 2016, to pay claims</a:t>
            </a:r>
          </a:p>
          <a:p>
            <a:pPr marL="0" lvl="0" indent="0">
              <a:buNone/>
            </a:pPr>
            <a:endParaRPr lang="en-US" sz="2400" dirty="0">
              <a:solidFill>
                <a:prstClr val="black"/>
              </a:solidFill>
            </a:endParaRPr>
          </a:p>
          <a:p>
            <a:pPr lvl="0"/>
            <a:r>
              <a:rPr lang="en-US" sz="2400" dirty="0">
                <a:solidFill>
                  <a:prstClr val="black"/>
                </a:solidFill>
              </a:rPr>
              <a:t>ADEQ is not required to evaluate and issue payments more than once per year beginning 2017</a:t>
            </a:r>
          </a:p>
          <a:p>
            <a:endParaRPr lang="en-US" dirty="0"/>
          </a:p>
        </p:txBody>
      </p:sp>
    </p:spTree>
    <p:extLst>
      <p:ext uri="{BB962C8B-B14F-4D97-AF65-F5344CB8AC3E}">
        <p14:creationId xmlns:p14="http://schemas.microsoft.com/office/powerpoint/2010/main" val="3410250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t>
            </a:r>
            <a:endParaRPr lang="en-US" dirty="0"/>
          </a:p>
        </p:txBody>
      </p:sp>
      <p:sp>
        <p:nvSpPr>
          <p:cNvPr id="3" name="Content Placeholder 2"/>
          <p:cNvSpPr>
            <a:spLocks noGrp="1"/>
          </p:cNvSpPr>
          <p:nvPr>
            <p:ph idx="1"/>
          </p:nvPr>
        </p:nvSpPr>
        <p:spPr/>
        <p:txBody>
          <a:bodyPr>
            <a:normAutofit lnSpcReduction="10000"/>
          </a:bodyPr>
          <a:lstStyle/>
          <a:p>
            <a:r>
              <a:rPr lang="en-US" dirty="0" smtClean="0"/>
              <a:t>Restructures the Underground Storage Tank Revolving Fund Permits Fund monies to be used for specific uses</a:t>
            </a:r>
          </a:p>
          <a:p>
            <a:r>
              <a:rPr lang="en-US" dirty="0" smtClean="0"/>
              <a:t>Requires performance standards and contractual penalties for  nonperformance/inadequate performance in any awarded contracts</a:t>
            </a:r>
          </a:p>
          <a:p>
            <a:r>
              <a:rPr lang="en-US" dirty="0" smtClean="0"/>
              <a:t>Requires ADEQ to reimburse the Fund for any corrective or noncorrective action costs paid from the Fund that are subsequently recovered</a:t>
            </a:r>
            <a:endParaRPr lang="en-US" dirty="0"/>
          </a:p>
        </p:txBody>
      </p:sp>
    </p:spTree>
    <p:extLst>
      <p:ext uri="{BB962C8B-B14F-4D97-AF65-F5344CB8AC3E}">
        <p14:creationId xmlns:p14="http://schemas.microsoft.com/office/powerpoint/2010/main" val="2323679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a:t>
            </a:r>
            <a:endParaRPr lang="en-US" dirty="0"/>
          </a:p>
        </p:txBody>
      </p:sp>
      <p:sp>
        <p:nvSpPr>
          <p:cNvPr id="3" name="Content Placeholder 2"/>
          <p:cNvSpPr>
            <a:spLocks noGrp="1"/>
          </p:cNvSpPr>
          <p:nvPr>
            <p:ph idx="1"/>
          </p:nvPr>
        </p:nvSpPr>
        <p:spPr>
          <a:xfrm>
            <a:off x="228600" y="762000"/>
            <a:ext cx="8458200" cy="5943600"/>
          </a:xfrm>
        </p:spPr>
        <p:txBody>
          <a:bodyPr>
            <a:normAutofit fontScale="92500"/>
          </a:bodyPr>
          <a:lstStyle/>
          <a:p>
            <a:r>
              <a:rPr lang="en-US" dirty="0" smtClean="0"/>
              <a:t>Eliminates the UST Policy Commission and Technical Appeals Panel</a:t>
            </a:r>
          </a:p>
          <a:p>
            <a:r>
              <a:rPr lang="en-US" dirty="0" smtClean="0"/>
              <a:t>Stipulates that an application for preapproval, reimbursement, C/A and noncorrective action must be on a form provided by ADEQ and contain sufficient information to allow ADEQ to make a determination of priority for that request</a:t>
            </a:r>
          </a:p>
          <a:p>
            <a:r>
              <a:rPr lang="en-US" dirty="0" smtClean="0"/>
              <a:t>Requires ADEQ to submit a report on the Fund Program by Dec 31, 2017, and every three years thereafter</a:t>
            </a:r>
          </a:p>
          <a:p>
            <a:r>
              <a:rPr lang="en-US" dirty="0" smtClean="0"/>
              <a:t>Provides administrative caps and distribution of Fund monies in FY 2016</a:t>
            </a:r>
          </a:p>
        </p:txBody>
      </p:sp>
    </p:spTree>
    <p:extLst>
      <p:ext uri="{BB962C8B-B14F-4D97-AF65-F5344CB8AC3E}">
        <p14:creationId xmlns:p14="http://schemas.microsoft.com/office/powerpoint/2010/main" val="3040154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There’s A Lot of Work To Do…………</a:t>
            </a:r>
            <a:endParaRPr lang="en-US" dirty="0"/>
          </a:p>
        </p:txBody>
      </p:sp>
      <p:sp>
        <p:nvSpPr>
          <p:cNvPr id="3" name="Content Placeholder 2"/>
          <p:cNvSpPr>
            <a:spLocks noGrp="1"/>
          </p:cNvSpPr>
          <p:nvPr>
            <p:ph idx="1"/>
          </p:nvPr>
        </p:nvSpPr>
        <p:spPr/>
        <p:txBody>
          <a:bodyPr/>
          <a:lstStyle/>
          <a:p>
            <a:pPr marL="0" indent="0">
              <a:buNone/>
            </a:pPr>
            <a:r>
              <a:rPr lang="en-US" dirty="0" smtClean="0"/>
              <a:t>Effective July 3, 2015</a:t>
            </a:r>
          </a:p>
          <a:p>
            <a:pPr lvl="1"/>
            <a:r>
              <a:rPr lang="en-US" dirty="0" smtClean="0"/>
              <a:t>Grant program (except baselines)</a:t>
            </a:r>
          </a:p>
          <a:p>
            <a:pPr lvl="1"/>
            <a:r>
              <a:rPr lang="en-US" dirty="0" smtClean="0"/>
              <a:t>30 day notice to bring tank into operation</a:t>
            </a:r>
          </a:p>
          <a:p>
            <a:pPr lvl="1"/>
            <a:r>
              <a:rPr lang="en-US" dirty="0" smtClean="0"/>
              <a:t>Notice to ADEQ of insurance denial or termination</a:t>
            </a:r>
          </a:p>
          <a:p>
            <a:pPr lvl="1"/>
            <a:r>
              <a:rPr lang="en-US" dirty="0" smtClean="0"/>
              <a:t>O/O can request ADEQ’s State Lead program to  manage corrective actions or non-corrective actions (except baselines)</a:t>
            </a:r>
          </a:p>
          <a:p>
            <a:pPr lvl="1"/>
            <a:r>
              <a:rPr lang="en-US" dirty="0" smtClean="0"/>
              <a:t>Red tag authority for non-payment of tank fees</a:t>
            </a:r>
          </a:p>
          <a:p>
            <a:pPr lvl="1"/>
            <a:r>
              <a:rPr lang="en-US" dirty="0" smtClean="0"/>
              <a:t>Submittal of work plan for preapproval, reimbursement</a:t>
            </a:r>
          </a:p>
          <a:p>
            <a:pPr lvl="1"/>
            <a:endParaRPr lang="en-US" dirty="0" smtClean="0"/>
          </a:p>
          <a:p>
            <a:pPr lvl="1"/>
            <a:endParaRPr lang="en-US" dirty="0"/>
          </a:p>
        </p:txBody>
      </p:sp>
    </p:spTree>
    <p:extLst>
      <p:ext uri="{BB962C8B-B14F-4D97-AF65-F5344CB8AC3E}">
        <p14:creationId xmlns:p14="http://schemas.microsoft.com/office/powerpoint/2010/main" val="496529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There’s A Lot of Work To Do…………</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Effective January 1, 2016</a:t>
            </a:r>
          </a:p>
          <a:p>
            <a:pPr lvl="1"/>
            <a:r>
              <a:rPr lang="en-US" dirty="0" smtClean="0"/>
              <a:t>Notification requirement on insurance denials, non-renewal</a:t>
            </a:r>
          </a:p>
          <a:p>
            <a:pPr lvl="1"/>
            <a:r>
              <a:rPr lang="en-US" dirty="0" smtClean="0"/>
              <a:t>Baseline assessment period begins (7 years)</a:t>
            </a:r>
          </a:p>
          <a:p>
            <a:pPr lvl="1"/>
            <a:r>
              <a:rPr lang="en-US" dirty="0" smtClean="0"/>
              <a:t>Pre-approval for corrective action costs</a:t>
            </a:r>
          </a:p>
          <a:p>
            <a:pPr lvl="1"/>
            <a:endParaRPr lang="en-US" dirty="0"/>
          </a:p>
          <a:p>
            <a:pPr marL="0" indent="0">
              <a:buNone/>
            </a:pPr>
            <a:r>
              <a:rPr lang="en-US" dirty="0" smtClean="0"/>
              <a:t>Effective December 31, 2016</a:t>
            </a:r>
          </a:p>
          <a:p>
            <a:pPr lvl="1"/>
            <a:r>
              <a:rPr lang="en-US" dirty="0" smtClean="0"/>
              <a:t>Deadline to submit time-barred claims</a:t>
            </a:r>
          </a:p>
        </p:txBody>
      </p:sp>
    </p:spTree>
    <p:extLst>
      <p:ext uri="{BB962C8B-B14F-4D97-AF65-F5344CB8AC3E}">
        <p14:creationId xmlns:p14="http://schemas.microsoft.com/office/powerpoint/2010/main" val="2498560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July 3</a:t>
            </a:r>
            <a:r>
              <a:rPr lang="en-US" baseline="30000" dirty="0" smtClean="0"/>
              <a:t>rd</a:t>
            </a:r>
            <a:r>
              <a:rPr lang="en-US" dirty="0" smtClean="0"/>
              <a:t> Actions</a:t>
            </a:r>
            <a:endParaRPr lang="en-US" dirty="0"/>
          </a:p>
        </p:txBody>
      </p:sp>
      <p:sp>
        <p:nvSpPr>
          <p:cNvPr id="3" name="Content Placeholder 2"/>
          <p:cNvSpPr>
            <a:spLocks noGrp="1"/>
          </p:cNvSpPr>
          <p:nvPr>
            <p:ph idx="1"/>
          </p:nvPr>
        </p:nvSpPr>
        <p:spPr>
          <a:xfrm>
            <a:off x="457200" y="838200"/>
            <a:ext cx="8229600" cy="5638800"/>
          </a:xfrm>
        </p:spPr>
        <p:txBody>
          <a:bodyPr/>
          <a:lstStyle/>
          <a:p>
            <a:r>
              <a:rPr lang="en-US" dirty="0" smtClean="0"/>
              <a:t>Updated ADEQ webpage that includes:</a:t>
            </a:r>
          </a:p>
          <a:p>
            <a:pPr lvl="1"/>
            <a:r>
              <a:rPr lang="en-US" dirty="0" smtClean="0"/>
              <a:t>Preapproval application</a:t>
            </a:r>
          </a:p>
          <a:p>
            <a:pPr lvl="1"/>
            <a:r>
              <a:rPr lang="en-US" dirty="0" smtClean="0"/>
              <a:t>Grant application</a:t>
            </a:r>
          </a:p>
          <a:p>
            <a:pPr lvl="1"/>
            <a:r>
              <a:rPr lang="en-US" dirty="0" smtClean="0"/>
              <a:t>State Lead</a:t>
            </a:r>
          </a:p>
          <a:p>
            <a:pPr lvl="2"/>
            <a:r>
              <a:rPr lang="en-US" dirty="0" smtClean="0"/>
              <a:t>Corrective Action</a:t>
            </a:r>
          </a:p>
          <a:p>
            <a:pPr lvl="2"/>
            <a:r>
              <a:rPr lang="en-US" dirty="0" smtClean="0"/>
              <a:t>Non-corrective action</a:t>
            </a:r>
            <a:endParaRPr lang="en-US" dirty="0" smtClean="0"/>
          </a:p>
          <a:p>
            <a:pPr lvl="1"/>
            <a:endParaRPr lang="en-US" dirty="0"/>
          </a:p>
        </p:txBody>
      </p:sp>
    </p:spTree>
    <p:extLst>
      <p:ext uri="{BB962C8B-B14F-4D97-AF65-F5344CB8AC3E}">
        <p14:creationId xmlns:p14="http://schemas.microsoft.com/office/powerpoint/2010/main" val="14620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lstStyle/>
          <a:p>
            <a:r>
              <a:rPr lang="en-US" dirty="0" smtClean="0"/>
              <a:t>First, be Patient!</a:t>
            </a:r>
          </a:p>
          <a:p>
            <a:r>
              <a:rPr lang="en-US" dirty="0" smtClean="0"/>
              <a:t>Stakeholder involvement needed</a:t>
            </a:r>
          </a:p>
          <a:p>
            <a:r>
              <a:rPr lang="en-US" dirty="0" smtClean="0"/>
              <a:t>For time barred claims:</a:t>
            </a:r>
          </a:p>
          <a:p>
            <a:pPr lvl="1"/>
            <a:r>
              <a:rPr lang="en-US" dirty="0" smtClean="0"/>
              <a:t>Schedule a meeting with ADEQ to review current status of the site and availability of funds for reimbursement</a:t>
            </a:r>
          </a:p>
          <a:p>
            <a:pPr marL="45720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487201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228600"/>
            <a:ext cx="7010400" cy="411162"/>
          </a:xfrm>
        </p:spPr>
        <p:txBody>
          <a:bodyPr/>
          <a:lstStyle/>
          <a:p>
            <a:r>
              <a:rPr lang="en-US" sz="2000" dirty="0"/>
              <a:t>NEW ADEQ UST/LUST PROGRAM - </a:t>
            </a:r>
            <a:r>
              <a:rPr lang="en-US" sz="2000" dirty="0" smtClean="0"/>
              <a:t>BACKGROUND</a:t>
            </a:r>
            <a:endParaRPr lang="en-US" sz="2000" dirty="0"/>
          </a:p>
        </p:txBody>
      </p:sp>
      <p:sp>
        <p:nvSpPr>
          <p:cNvPr id="4" name="Content Placeholder 2"/>
          <p:cNvSpPr>
            <a:spLocks noGrp="1"/>
          </p:cNvSpPr>
          <p:nvPr>
            <p:ph idx="1"/>
          </p:nvPr>
        </p:nvSpPr>
        <p:spPr>
          <a:xfrm>
            <a:off x="1600200" y="1447800"/>
            <a:ext cx="6934200" cy="4419600"/>
          </a:xfrm>
        </p:spPr>
        <p:txBody>
          <a:bodyPr>
            <a:noAutofit/>
          </a:bodyPr>
          <a:lstStyle/>
          <a:p>
            <a:pPr marL="0" indent="0">
              <a:buNone/>
            </a:pPr>
            <a:r>
              <a:rPr lang="en-US" sz="1800" b="1" dirty="0" smtClean="0"/>
              <a:t>1998</a:t>
            </a:r>
            <a:r>
              <a:rPr lang="en-US" sz="1800" dirty="0" smtClean="0"/>
              <a:t> </a:t>
            </a:r>
            <a:r>
              <a:rPr lang="en-US" sz="1800" dirty="0"/>
              <a:t>– </a:t>
            </a:r>
            <a:r>
              <a:rPr lang="en-US" sz="1800" dirty="0" smtClean="0"/>
              <a:t>	Deadline </a:t>
            </a:r>
            <a:r>
              <a:rPr lang="en-US" sz="1800" dirty="0"/>
              <a:t>for UST upgrade requirements</a:t>
            </a:r>
          </a:p>
          <a:p>
            <a:pPr marL="0" indent="0">
              <a:buNone/>
            </a:pPr>
            <a:endParaRPr lang="en-US" sz="1800" b="1" dirty="0"/>
          </a:p>
          <a:p>
            <a:pPr marL="0" indent="0">
              <a:buNone/>
            </a:pPr>
            <a:r>
              <a:rPr lang="en-US" sz="1800" b="1" dirty="0" smtClean="0"/>
              <a:t>2004</a:t>
            </a:r>
            <a:r>
              <a:rPr lang="en-US" sz="1800" dirty="0" smtClean="0"/>
              <a:t> – 	SB 1306 sets forth phase out dates for SAF coverage</a:t>
            </a:r>
            <a:r>
              <a:rPr lang="en-US" sz="1800" dirty="0"/>
              <a:t/>
            </a:r>
            <a:br>
              <a:rPr lang="en-US" sz="1800" dirty="0"/>
            </a:br>
            <a:r>
              <a:rPr lang="en-US" sz="1800" dirty="0" smtClean="0"/>
              <a:t>	</a:t>
            </a:r>
            <a:r>
              <a:rPr lang="en-US" sz="1800" i="1" dirty="0" smtClean="0"/>
              <a:t>(approx. 8,000 USTs and 2,300 open releases)</a:t>
            </a:r>
          </a:p>
          <a:p>
            <a:endParaRPr lang="en-US" sz="1800" dirty="0" smtClean="0"/>
          </a:p>
          <a:p>
            <a:pPr marL="0" indent="0">
              <a:buNone/>
            </a:pPr>
            <a:r>
              <a:rPr lang="en-US" sz="1800" b="1" dirty="0" smtClean="0"/>
              <a:t>2005</a:t>
            </a:r>
            <a:r>
              <a:rPr lang="en-US" sz="1800" dirty="0" smtClean="0"/>
              <a:t> – 	Federal Energy Policy Act passes</a:t>
            </a:r>
          </a:p>
          <a:p>
            <a:endParaRPr lang="en-US" sz="1800" dirty="0" smtClean="0"/>
          </a:p>
          <a:p>
            <a:pPr marL="0" indent="0">
              <a:buNone/>
            </a:pPr>
            <a:r>
              <a:rPr lang="en-US" sz="1800" b="1" dirty="0" smtClean="0"/>
              <a:t>2006</a:t>
            </a:r>
            <a:r>
              <a:rPr lang="en-US" sz="1800" dirty="0" smtClean="0"/>
              <a:t> – 	End of SAF eligibility for releases reported after June 30, 2006</a:t>
            </a:r>
            <a:r>
              <a:rPr lang="en-US" sz="1800" dirty="0"/>
              <a:t/>
            </a:r>
            <a:br>
              <a:rPr lang="en-US" sz="1800" dirty="0"/>
            </a:br>
            <a:r>
              <a:rPr lang="en-US" sz="1800" dirty="0" smtClean="0"/>
              <a:t>	 </a:t>
            </a:r>
            <a:r>
              <a:rPr lang="en-US" sz="1800" i="1" dirty="0" smtClean="0"/>
              <a:t>(approx. 1,500 open releases)</a:t>
            </a:r>
          </a:p>
          <a:p>
            <a:endParaRPr lang="en-US" sz="1800" dirty="0" smtClean="0"/>
          </a:p>
          <a:p>
            <a:pPr marL="0" indent="0">
              <a:buNone/>
            </a:pPr>
            <a:r>
              <a:rPr lang="en-US" sz="1800" b="1" dirty="0" smtClean="0"/>
              <a:t>2010</a:t>
            </a:r>
            <a:r>
              <a:rPr lang="en-US" sz="1800" dirty="0" smtClean="0"/>
              <a:t> – 	End of SAF claim eligibility: no claims accepted after June 30, 2010 </a:t>
            </a:r>
            <a:r>
              <a:rPr lang="en-US" sz="1800" i="1" dirty="0" smtClean="0"/>
              <a:t>	(approx. 7,000 USTs and 860 open releases)</a:t>
            </a:r>
            <a:br>
              <a:rPr lang="en-US" sz="1800" i="1" dirty="0" smtClean="0"/>
            </a:br>
            <a:r>
              <a:rPr lang="en-US" sz="1800" i="1" dirty="0" smtClean="0"/>
              <a:t>	</a:t>
            </a:r>
            <a:r>
              <a:rPr lang="en-US" sz="1800" dirty="0" smtClean="0"/>
              <a:t>total SAF payout: approx. </a:t>
            </a:r>
            <a:r>
              <a:rPr lang="en-US" sz="1800" b="1" dirty="0" smtClean="0"/>
              <a:t>$335M</a:t>
            </a:r>
          </a:p>
          <a:p>
            <a:endParaRPr lang="en-US" sz="2000" dirty="0" smtClean="0"/>
          </a:p>
          <a:p>
            <a:pPr marL="0" indent="0">
              <a:buNone/>
            </a:pPr>
            <a:endParaRPr lang="en-US" sz="2000" dirty="0"/>
          </a:p>
        </p:txBody>
      </p:sp>
      <p:sp>
        <p:nvSpPr>
          <p:cNvPr id="6" name="Down Arrow 5"/>
          <p:cNvSpPr/>
          <p:nvPr/>
        </p:nvSpPr>
        <p:spPr>
          <a:xfrm>
            <a:off x="685800" y="1828800"/>
            <a:ext cx="533400" cy="2971800"/>
          </a:xfrm>
          <a:prstGeom prst="downArrow">
            <a:avLst/>
          </a:prstGeom>
          <a:solidFill>
            <a:srgbClr val="D2C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2" name="Rectangle 1"/>
          <p:cNvSpPr/>
          <p:nvPr/>
        </p:nvSpPr>
        <p:spPr>
          <a:xfrm>
            <a:off x="457200" y="839002"/>
            <a:ext cx="4293163" cy="400110"/>
          </a:xfrm>
          <a:prstGeom prst="rect">
            <a:avLst/>
          </a:prstGeom>
        </p:spPr>
        <p:txBody>
          <a:bodyPr wrap="none">
            <a:spAutoFit/>
          </a:bodyPr>
          <a:lstStyle/>
          <a:p>
            <a:r>
              <a:rPr lang="en-US" sz="2000" dirty="0">
                <a:solidFill>
                  <a:prstClr val="black"/>
                </a:solidFill>
              </a:rPr>
              <a:t>SUMMARY OF UST PROGRAM HISTORY:</a:t>
            </a:r>
          </a:p>
        </p:txBody>
      </p:sp>
    </p:spTree>
    <p:extLst>
      <p:ext uri="{BB962C8B-B14F-4D97-AF65-F5344CB8AC3E}">
        <p14:creationId xmlns:p14="http://schemas.microsoft.com/office/powerpoint/2010/main" val="1300872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228600"/>
            <a:ext cx="7010400" cy="411162"/>
          </a:xfrm>
        </p:spPr>
        <p:txBody>
          <a:bodyPr/>
          <a:lstStyle/>
          <a:p>
            <a:r>
              <a:rPr lang="en-US" sz="2000" dirty="0"/>
              <a:t>NEW ADEQ UST/LUST PROGRAM </a:t>
            </a:r>
            <a:r>
              <a:rPr lang="en-US" sz="2000" dirty="0" smtClean="0"/>
              <a:t>- BACKGROUND</a:t>
            </a:r>
            <a:endParaRPr lang="en-US" sz="2000" dirty="0"/>
          </a:p>
        </p:txBody>
      </p:sp>
      <p:sp>
        <p:nvSpPr>
          <p:cNvPr id="12" name="Content Placeholder 11"/>
          <p:cNvSpPr>
            <a:spLocks noGrp="1"/>
          </p:cNvSpPr>
          <p:nvPr>
            <p:ph idx="1"/>
          </p:nvPr>
        </p:nvSpPr>
        <p:spPr>
          <a:xfrm>
            <a:off x="838200" y="1066800"/>
            <a:ext cx="7162800" cy="4572000"/>
          </a:xfrm>
        </p:spPr>
        <p:txBody>
          <a:bodyPr>
            <a:normAutofit fontScale="92500" lnSpcReduction="10000"/>
          </a:bodyPr>
          <a:lstStyle/>
          <a:p>
            <a:pPr marL="0" indent="0">
              <a:buNone/>
            </a:pPr>
            <a:r>
              <a:rPr lang="en-US" sz="2200" dirty="0" smtClean="0"/>
              <a:t>CURRENT CONDITIONS:</a:t>
            </a:r>
          </a:p>
          <a:p>
            <a:pPr marL="0" indent="0">
              <a:buNone/>
            </a:pPr>
            <a:endParaRPr lang="en-US" sz="2200" dirty="0" smtClean="0"/>
          </a:p>
          <a:p>
            <a:pPr marL="0" indent="0">
              <a:lnSpc>
                <a:spcPts val="2400"/>
              </a:lnSpc>
              <a:buNone/>
            </a:pPr>
            <a:r>
              <a:rPr lang="en-US" sz="1800" dirty="0"/>
              <a:t>Open </a:t>
            </a:r>
            <a:r>
              <a:rPr lang="en-US" sz="1800" dirty="0" smtClean="0"/>
              <a:t>LUSTs (data from </a:t>
            </a:r>
            <a:r>
              <a:rPr lang="en-US" sz="1800" dirty="0" smtClean="0"/>
              <a:t>6/16/2015): </a:t>
            </a:r>
            <a:r>
              <a:rPr lang="en-US" sz="1800" b="1" dirty="0" smtClean="0"/>
              <a:t>707 </a:t>
            </a:r>
            <a:r>
              <a:rPr lang="en-US" sz="1800" b="1" i="1" dirty="0"/>
              <a:t>at </a:t>
            </a:r>
            <a:r>
              <a:rPr lang="en-US" sz="1800" b="1" i="1" dirty="0" smtClean="0"/>
              <a:t>389 </a:t>
            </a:r>
            <a:r>
              <a:rPr lang="en-US" sz="1800" b="1" i="1" dirty="0"/>
              <a:t>facilities</a:t>
            </a:r>
            <a:r>
              <a:rPr lang="en-US" sz="1800" b="1" dirty="0"/>
              <a:t> </a:t>
            </a:r>
          </a:p>
          <a:p>
            <a:pPr marL="0" indent="0">
              <a:lnSpc>
                <a:spcPts val="1800"/>
              </a:lnSpc>
              <a:buNone/>
            </a:pPr>
            <a:r>
              <a:rPr lang="en-US" sz="1800" i="1" dirty="0" smtClean="0"/>
              <a:t>	92</a:t>
            </a:r>
            <a:r>
              <a:rPr lang="en-US" sz="1800" i="1" dirty="0"/>
              <a:t>% of reported releases have been closed</a:t>
            </a:r>
          </a:p>
          <a:p>
            <a:pPr marL="0" indent="0">
              <a:lnSpc>
                <a:spcPts val="1800"/>
              </a:lnSpc>
              <a:buNone/>
            </a:pPr>
            <a:r>
              <a:rPr lang="en-US" sz="1800" i="1" dirty="0" smtClean="0"/>
              <a:t>	fewer </a:t>
            </a:r>
            <a:r>
              <a:rPr lang="en-US" sz="1800" i="1" dirty="0"/>
              <a:t>releases are being reported from upgraded UST systems</a:t>
            </a:r>
          </a:p>
          <a:p>
            <a:pPr marL="0" indent="0">
              <a:buNone/>
            </a:pPr>
            <a:endParaRPr lang="en-US" sz="1800" dirty="0"/>
          </a:p>
          <a:p>
            <a:pPr marL="0" indent="0">
              <a:lnSpc>
                <a:spcPts val="2400"/>
              </a:lnSpc>
              <a:buNone/>
            </a:pPr>
            <a:r>
              <a:rPr lang="en-US" sz="1800" dirty="0"/>
              <a:t>USTs (Open and in Temp. Closure): </a:t>
            </a:r>
            <a:r>
              <a:rPr lang="en-US" sz="1800" dirty="0" smtClean="0"/>
              <a:t>approx. </a:t>
            </a:r>
            <a:r>
              <a:rPr lang="en-US" sz="1800" b="1" dirty="0" smtClean="0"/>
              <a:t>6,558</a:t>
            </a:r>
            <a:endParaRPr lang="en-US" sz="1800" b="1" dirty="0" smtClean="0"/>
          </a:p>
          <a:p>
            <a:pPr marL="0" indent="0">
              <a:lnSpc>
                <a:spcPts val="2400"/>
              </a:lnSpc>
              <a:buNone/>
            </a:pPr>
            <a:endParaRPr lang="en-US" sz="1800" dirty="0"/>
          </a:p>
          <a:p>
            <a:pPr marL="0" indent="0">
              <a:buNone/>
            </a:pPr>
            <a:r>
              <a:rPr lang="en-US" sz="1800" dirty="0"/>
              <a:t>SAF paid out approx. </a:t>
            </a:r>
            <a:r>
              <a:rPr lang="en-US" sz="1800" b="1" dirty="0"/>
              <a:t>$335M </a:t>
            </a:r>
            <a:r>
              <a:rPr lang="en-US" sz="1800" dirty="0"/>
              <a:t>in claims for corrective actions </a:t>
            </a:r>
            <a:r>
              <a:rPr lang="en-US" sz="1800" dirty="0" smtClean="0"/>
              <a:t>at </a:t>
            </a:r>
            <a:r>
              <a:rPr lang="en-US" sz="1800" dirty="0"/>
              <a:t>approx. 2,600 facilities. </a:t>
            </a:r>
          </a:p>
          <a:p>
            <a:pPr marL="0" indent="0">
              <a:buNone/>
            </a:pPr>
            <a:r>
              <a:rPr lang="en-US" sz="1800" dirty="0"/>
              <a:t>	</a:t>
            </a:r>
          </a:p>
          <a:p>
            <a:pPr marL="0" indent="0">
              <a:buNone/>
            </a:pPr>
            <a:r>
              <a:rPr lang="en-US" sz="1800" dirty="0"/>
              <a:t>SAF paid out approx. </a:t>
            </a:r>
            <a:r>
              <a:rPr lang="en-US" sz="1800" b="1" dirty="0"/>
              <a:t>$65M </a:t>
            </a:r>
            <a:r>
              <a:rPr lang="en-US" sz="1800" dirty="0"/>
              <a:t>for State Lead cleanups</a:t>
            </a:r>
            <a:r>
              <a:rPr lang="en-US" sz="1800" dirty="0" smtClean="0"/>
              <a:t>.</a:t>
            </a:r>
          </a:p>
          <a:p>
            <a:pPr marL="0" indent="0">
              <a:buNone/>
            </a:pPr>
            <a:endParaRPr lang="en-US" sz="1800" dirty="0"/>
          </a:p>
          <a:p>
            <a:pPr marL="0" indent="0">
              <a:buNone/>
            </a:pPr>
            <a:r>
              <a:rPr lang="en-US" sz="1800" dirty="0" smtClean="0"/>
              <a:t>State Lead corrective actions are currently funded through the Regulated Substance Fund (RSF</a:t>
            </a:r>
            <a:r>
              <a:rPr lang="en-US" sz="1800" dirty="0" smtClean="0"/>
              <a:t>) – will move to new fund</a:t>
            </a:r>
            <a:endParaRPr lang="en-US" sz="1800" dirty="0"/>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2383850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228600"/>
            <a:ext cx="7010400" cy="411162"/>
          </a:xfrm>
        </p:spPr>
        <p:txBody>
          <a:bodyPr/>
          <a:lstStyle/>
          <a:p>
            <a:r>
              <a:rPr lang="en-US" sz="2000" dirty="0"/>
              <a:t>NEW ADEQ UST/LUST PROGRAM - </a:t>
            </a:r>
            <a:r>
              <a:rPr lang="en-US" sz="2000" dirty="0" smtClean="0"/>
              <a:t>BACKGROUND</a:t>
            </a:r>
            <a:endParaRPr lang="en-US" sz="2000" dirty="0"/>
          </a:p>
        </p:txBody>
      </p:sp>
      <p:sp>
        <p:nvSpPr>
          <p:cNvPr id="12" name="Content Placeholder 11"/>
          <p:cNvSpPr>
            <a:spLocks noGrp="1"/>
          </p:cNvSpPr>
          <p:nvPr>
            <p:ph idx="1"/>
          </p:nvPr>
        </p:nvSpPr>
        <p:spPr>
          <a:xfrm>
            <a:off x="838200" y="1066800"/>
            <a:ext cx="7162800" cy="4953000"/>
          </a:xfrm>
        </p:spPr>
        <p:txBody>
          <a:bodyPr>
            <a:normAutofit/>
          </a:bodyPr>
          <a:lstStyle/>
          <a:p>
            <a:pPr marL="0" indent="0">
              <a:buNone/>
            </a:pPr>
            <a:endParaRPr lang="en-US" sz="1800" dirty="0"/>
          </a:p>
          <a:p>
            <a:pPr marL="0" indent="0">
              <a:buNone/>
            </a:pPr>
            <a:endParaRPr lang="en-US" dirty="0"/>
          </a:p>
        </p:txBody>
      </p:sp>
      <p:sp>
        <p:nvSpPr>
          <p:cNvPr id="2" name="Rectangle 1"/>
          <p:cNvSpPr/>
          <p:nvPr/>
        </p:nvSpPr>
        <p:spPr>
          <a:xfrm>
            <a:off x="762000" y="1162994"/>
            <a:ext cx="7467600" cy="3883114"/>
          </a:xfrm>
          <a:prstGeom prst="rect">
            <a:avLst/>
          </a:prstGeom>
        </p:spPr>
        <p:txBody>
          <a:bodyPr wrap="square">
            <a:spAutoFit/>
          </a:bodyPr>
          <a:lstStyle/>
          <a:p>
            <a:r>
              <a:rPr lang="en-US" dirty="0" smtClean="0">
                <a:solidFill>
                  <a:prstClr val="black"/>
                </a:solidFill>
              </a:rPr>
              <a:t>THE STATE ASSURANCE FUND:</a:t>
            </a:r>
          </a:p>
          <a:p>
            <a:endParaRPr lang="en-US" dirty="0">
              <a:solidFill>
                <a:prstClr val="black"/>
              </a:solidFill>
            </a:endParaRPr>
          </a:p>
          <a:p>
            <a:r>
              <a:rPr lang="en-US" dirty="0" smtClean="0">
                <a:solidFill>
                  <a:prstClr val="black"/>
                </a:solidFill>
              </a:rPr>
              <a:t>The </a:t>
            </a:r>
            <a:r>
              <a:rPr lang="en-US" dirty="0">
                <a:solidFill>
                  <a:prstClr val="black"/>
                </a:solidFill>
              </a:rPr>
              <a:t>phase-out of the SAF program included increased outreach efforts to owners and operators regarding FR requirements. </a:t>
            </a:r>
          </a:p>
          <a:p>
            <a:endParaRPr lang="en-US" dirty="0">
              <a:solidFill>
                <a:prstClr val="black"/>
              </a:solidFill>
            </a:endParaRPr>
          </a:p>
          <a:p>
            <a:r>
              <a:rPr lang="en-US" dirty="0">
                <a:solidFill>
                  <a:prstClr val="black"/>
                </a:solidFill>
              </a:rPr>
              <a:t>The phase-out addressed release reporting timeframes and claim submittal deadlines for eligible releases :</a:t>
            </a:r>
          </a:p>
          <a:p>
            <a:endParaRPr lang="en-US" dirty="0">
              <a:solidFill>
                <a:prstClr val="black"/>
              </a:solidFill>
            </a:endParaRPr>
          </a:p>
          <a:p>
            <a:r>
              <a:rPr lang="en-US" dirty="0">
                <a:solidFill>
                  <a:prstClr val="black"/>
                </a:solidFill>
              </a:rPr>
              <a:t>	Deadline for release reporting for SAF eligible releases </a:t>
            </a:r>
          </a:p>
          <a:p>
            <a:r>
              <a:rPr lang="en-US" dirty="0">
                <a:solidFill>
                  <a:prstClr val="black"/>
                </a:solidFill>
              </a:rPr>
              <a:t>	</a:t>
            </a:r>
            <a:r>
              <a:rPr lang="en-US" i="1" dirty="0">
                <a:solidFill>
                  <a:prstClr val="black"/>
                </a:solidFill>
              </a:rPr>
              <a:t>– June 30, 2006</a:t>
            </a:r>
          </a:p>
          <a:p>
            <a:endParaRPr lang="en-US" dirty="0">
              <a:solidFill>
                <a:prstClr val="black"/>
              </a:solidFill>
            </a:endParaRPr>
          </a:p>
          <a:p>
            <a:pPr>
              <a:lnSpc>
                <a:spcPts val="2880"/>
              </a:lnSpc>
            </a:pPr>
            <a:r>
              <a:rPr lang="en-US" dirty="0">
                <a:solidFill>
                  <a:prstClr val="black"/>
                </a:solidFill>
              </a:rPr>
              <a:t>	Deadline for claim submittal for eligible releases </a:t>
            </a:r>
          </a:p>
          <a:p>
            <a:pPr>
              <a:lnSpc>
                <a:spcPts val="2880"/>
              </a:lnSpc>
            </a:pPr>
            <a:r>
              <a:rPr lang="en-US" i="1" dirty="0">
                <a:solidFill>
                  <a:prstClr val="black"/>
                </a:solidFill>
              </a:rPr>
              <a:t>	– June 30, 2010</a:t>
            </a:r>
          </a:p>
        </p:txBody>
      </p:sp>
    </p:spTree>
    <p:extLst>
      <p:ext uri="{BB962C8B-B14F-4D97-AF65-F5344CB8AC3E}">
        <p14:creationId xmlns:p14="http://schemas.microsoft.com/office/powerpoint/2010/main" val="4093549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228600"/>
            <a:ext cx="7010400" cy="411162"/>
          </a:xfrm>
        </p:spPr>
        <p:txBody>
          <a:bodyPr/>
          <a:lstStyle/>
          <a:p>
            <a:r>
              <a:rPr lang="en-US" sz="2000" dirty="0"/>
              <a:t>NEW ADEQ UST/LUST PROGRAM - </a:t>
            </a:r>
            <a:r>
              <a:rPr lang="en-US" sz="2000" dirty="0">
                <a:solidFill>
                  <a:prstClr val="white"/>
                </a:solidFill>
              </a:rPr>
              <a:t>FINANCIAL RESPONSIBILITY REQUIREMENTS</a:t>
            </a:r>
            <a:endParaRPr lang="en-US" sz="2000" dirty="0"/>
          </a:p>
        </p:txBody>
      </p:sp>
      <p:sp>
        <p:nvSpPr>
          <p:cNvPr id="12" name="Content Placeholder 11"/>
          <p:cNvSpPr>
            <a:spLocks noGrp="1"/>
          </p:cNvSpPr>
          <p:nvPr>
            <p:ph idx="1"/>
          </p:nvPr>
        </p:nvSpPr>
        <p:spPr>
          <a:xfrm>
            <a:off x="381000" y="685800"/>
            <a:ext cx="8229600" cy="533400"/>
          </a:xfrm>
        </p:spPr>
        <p:txBody>
          <a:bodyPr>
            <a:normAutofit/>
          </a:bodyPr>
          <a:lstStyle/>
          <a:p>
            <a:pPr marL="0" indent="0">
              <a:buNone/>
            </a:pPr>
            <a:r>
              <a:rPr lang="en-US" sz="2800" dirty="0" smtClean="0"/>
              <a:t>Review of Federal FR Requirements</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1600"/>
            <a:ext cx="8229600" cy="4670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5264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228600"/>
            <a:ext cx="7010400" cy="411162"/>
          </a:xfrm>
        </p:spPr>
        <p:txBody>
          <a:bodyPr/>
          <a:lstStyle/>
          <a:p>
            <a:r>
              <a:rPr lang="en-US" sz="2000" dirty="0"/>
              <a:t>NEW ADEQ UST/LUST PROGRAM - </a:t>
            </a:r>
            <a:r>
              <a:rPr lang="en-US" sz="2000" dirty="0">
                <a:solidFill>
                  <a:prstClr val="white"/>
                </a:solidFill>
              </a:rPr>
              <a:t>FINANCIAL RESPONSIBILITY REQUIREMENTS</a:t>
            </a:r>
            <a:endParaRPr lang="en-US" sz="2000" dirty="0"/>
          </a:p>
        </p:txBody>
      </p:sp>
      <p:sp>
        <p:nvSpPr>
          <p:cNvPr id="12" name="Content Placeholder 11"/>
          <p:cNvSpPr>
            <a:spLocks noGrp="1"/>
          </p:cNvSpPr>
          <p:nvPr>
            <p:ph idx="1"/>
          </p:nvPr>
        </p:nvSpPr>
        <p:spPr>
          <a:xfrm>
            <a:off x="458724" y="1437620"/>
            <a:ext cx="8229600" cy="4963180"/>
          </a:xfrm>
        </p:spPr>
        <p:txBody>
          <a:bodyPr>
            <a:normAutofit/>
          </a:bodyPr>
          <a:lstStyle/>
          <a:p>
            <a:r>
              <a:rPr lang="en-US" sz="2000" dirty="0"/>
              <a:t>A large number of options are available to owners/operators to demonstrate that they comply with FR requirements. In Arizona the allowable financial assurance mechanisms are as follows:</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a:p>
          <a:p>
            <a:endParaRPr lang="en-US" sz="2000" dirty="0" smtClean="0"/>
          </a:p>
          <a:p>
            <a:endParaRPr lang="en-US" sz="2000" dirty="0" smtClean="0"/>
          </a:p>
          <a:p>
            <a:endParaRPr lang="en-US" sz="1800" dirty="0" smtClean="0"/>
          </a:p>
          <a:p>
            <a:r>
              <a:rPr lang="en-US" sz="2000" dirty="0" smtClean="0"/>
              <a:t>Owners/operators </a:t>
            </a:r>
            <a:r>
              <a:rPr lang="en-US" sz="2000" dirty="0"/>
              <a:t>may use one mechanism or a combination of mechanisms to meet FR obligations.</a:t>
            </a:r>
          </a:p>
          <a:p>
            <a:pPr>
              <a:buNone/>
            </a:pPr>
            <a:endParaRPr lang="en-US" altLang="en-US" sz="2400" dirty="0"/>
          </a:p>
        </p:txBody>
      </p:sp>
      <p:sp>
        <p:nvSpPr>
          <p:cNvPr id="2" name="TextBox 1"/>
          <p:cNvSpPr txBox="1"/>
          <p:nvPr/>
        </p:nvSpPr>
        <p:spPr>
          <a:xfrm>
            <a:off x="533400" y="914400"/>
            <a:ext cx="7696200" cy="523220"/>
          </a:xfrm>
          <a:prstGeom prst="rect">
            <a:avLst/>
          </a:prstGeom>
          <a:noFill/>
        </p:spPr>
        <p:txBody>
          <a:bodyPr wrap="square" rtlCol="0">
            <a:spAutoFit/>
          </a:bodyPr>
          <a:lstStyle/>
          <a:p>
            <a:r>
              <a:rPr lang="en-US" sz="2800" dirty="0" smtClean="0">
                <a:solidFill>
                  <a:prstClr val="black"/>
                </a:solidFill>
              </a:rPr>
              <a:t>Allowable Arizona FR Mechanisms </a:t>
            </a:r>
            <a:endParaRPr lang="en-US" sz="2800" dirty="0">
              <a:solidFill>
                <a:prstClr val="black"/>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 y="2666997"/>
            <a:ext cx="7132320" cy="2863734"/>
          </a:xfrm>
          <a:prstGeom prst="rect">
            <a:avLst/>
          </a:prstGeom>
        </p:spPr>
      </p:pic>
    </p:spTree>
    <p:extLst>
      <p:ext uri="{BB962C8B-B14F-4D97-AF65-F5344CB8AC3E}">
        <p14:creationId xmlns:p14="http://schemas.microsoft.com/office/powerpoint/2010/main" val="4254508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228600"/>
            <a:ext cx="7010400" cy="411162"/>
          </a:xfrm>
        </p:spPr>
        <p:txBody>
          <a:bodyPr/>
          <a:lstStyle/>
          <a:p>
            <a:r>
              <a:rPr lang="en-US" sz="2000" dirty="0"/>
              <a:t>NEW ADEQ UST/LUST PROGRAM </a:t>
            </a:r>
            <a:r>
              <a:rPr lang="en-US" sz="2000" dirty="0" smtClean="0"/>
              <a:t>-</a:t>
            </a:r>
            <a:r>
              <a:rPr lang="en-US" sz="2000" dirty="0">
                <a:solidFill>
                  <a:prstClr val="white"/>
                </a:solidFill>
              </a:rPr>
              <a:t>FINANCIAL RESPONSIBILITY REQUIREMENTS</a:t>
            </a:r>
            <a:r>
              <a:rPr lang="en-US" sz="2000" dirty="0" smtClean="0"/>
              <a:t> </a:t>
            </a:r>
            <a:endParaRPr lang="en-US" sz="2000" dirty="0"/>
          </a:p>
        </p:txBody>
      </p:sp>
      <p:sp>
        <p:nvSpPr>
          <p:cNvPr id="12" name="Content Placeholder 11"/>
          <p:cNvSpPr>
            <a:spLocks noGrp="1"/>
          </p:cNvSpPr>
          <p:nvPr>
            <p:ph idx="1"/>
          </p:nvPr>
        </p:nvSpPr>
        <p:spPr>
          <a:xfrm>
            <a:off x="457200" y="1066800"/>
            <a:ext cx="8229600" cy="5181600"/>
          </a:xfrm>
        </p:spPr>
        <p:txBody>
          <a:bodyPr>
            <a:normAutofit/>
          </a:bodyPr>
          <a:lstStyle/>
          <a:p>
            <a:pPr marL="0" indent="0">
              <a:buNone/>
            </a:pPr>
            <a:r>
              <a:rPr lang="en-US" sz="2800" dirty="0" smtClean="0"/>
              <a:t>FR Mechanisms in Use in Arizona</a:t>
            </a:r>
          </a:p>
          <a:p>
            <a:pPr marL="0" indent="0">
              <a:buNone/>
            </a:pPr>
            <a:endParaRPr lang="en-US" sz="2000" dirty="0" smtClean="0"/>
          </a:p>
          <a:p>
            <a:pPr marL="0" indent="0">
              <a:lnSpc>
                <a:spcPct val="150000"/>
              </a:lnSpc>
              <a:spcBef>
                <a:spcPts val="0"/>
              </a:spcBef>
              <a:buNone/>
            </a:pPr>
            <a:endParaRPr lang="en-US" sz="2400"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US" sz="2400" dirty="0">
              <a:latin typeface="Arial" panose="020B0604020202020204" pitchFamily="34" charset="0"/>
              <a:cs typeface="Arial" panose="020B0604020202020204" pitchFamily="34" charset="0"/>
            </a:endParaRPr>
          </a:p>
          <a:p>
            <a:pPr marL="0" indent="0">
              <a:lnSpc>
                <a:spcPct val="150000"/>
              </a:lnSpc>
              <a:spcBef>
                <a:spcPts val="0"/>
              </a:spcBef>
              <a:buNone/>
            </a:pPr>
            <a:endParaRPr lang="en-US" sz="2400" dirty="0" smtClean="0">
              <a:latin typeface="Arial" panose="020B0604020202020204" pitchFamily="34" charset="0"/>
              <a:cs typeface="Arial" panose="020B0604020202020204" pitchFamily="34" charset="0"/>
            </a:endParaRPr>
          </a:p>
          <a:p>
            <a:pPr marL="0" indent="0">
              <a:lnSpc>
                <a:spcPct val="150000"/>
              </a:lnSpc>
              <a:spcBef>
                <a:spcPts val="0"/>
              </a:spcBef>
              <a:buNone/>
            </a:pPr>
            <a:r>
              <a:rPr lang="en-US" sz="2400" dirty="0" smtClean="0">
                <a:latin typeface="Arial" panose="020B0604020202020204" pitchFamily="34" charset="0"/>
                <a:cs typeface="Arial" panose="020B0604020202020204" pitchFamily="34" charset="0"/>
              </a:rPr>
              <a:t>	</a:t>
            </a:r>
          </a:p>
          <a:p>
            <a:pPr marL="0" indent="0">
              <a:lnSpc>
                <a:spcPct val="150000"/>
              </a:lnSpc>
              <a:spcBef>
                <a:spcPts val="0"/>
              </a:spcBef>
              <a:buNone/>
            </a:pPr>
            <a:endParaRPr lang="en-US" sz="2400" dirty="0">
              <a:latin typeface="Arial" panose="020B0604020202020204" pitchFamily="34" charset="0"/>
              <a:cs typeface="Arial" panose="020B0604020202020204" pitchFamily="34" charset="0"/>
            </a:endParaRPr>
          </a:p>
          <a:p>
            <a:pPr marL="0" indent="0">
              <a:lnSpc>
                <a:spcPct val="150000"/>
              </a:lnSpc>
              <a:spcBef>
                <a:spcPts val="0"/>
              </a:spcBef>
              <a:buNone/>
            </a:pPr>
            <a:endParaRPr lang="en-US" sz="2400"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US" sz="1800" dirty="0" smtClean="0">
              <a:latin typeface="Arial" panose="020B0604020202020204" pitchFamily="34" charset="0"/>
              <a:cs typeface="Arial" panose="020B0604020202020204" pitchFamily="34" charset="0"/>
            </a:endParaRPr>
          </a:p>
          <a:p>
            <a:pPr marL="0" indent="0">
              <a:lnSpc>
                <a:spcPct val="150000"/>
              </a:lnSpc>
              <a:spcBef>
                <a:spcPts val="0"/>
              </a:spcBef>
              <a:buNone/>
            </a:pPr>
            <a:r>
              <a:rPr lang="en-US" sz="1800" dirty="0" smtClean="0">
                <a:latin typeface="Arial" panose="020B0604020202020204" pitchFamily="34" charset="0"/>
                <a:cs typeface="Arial" panose="020B0604020202020204" pitchFamily="34" charset="0"/>
              </a:rPr>
              <a:t>(</a:t>
            </a:r>
            <a:r>
              <a:rPr lang="en-US" sz="1800" u="sng" dirty="0" smtClean="0">
                <a:latin typeface="Arial" panose="020B0604020202020204" pitchFamily="34" charset="0"/>
                <a:cs typeface="Arial" panose="020B0604020202020204" pitchFamily="34" charset="0"/>
              </a:rPr>
              <a:t>NOTE</a:t>
            </a:r>
            <a:r>
              <a:rPr lang="en-US" sz="1800" dirty="0" smtClean="0">
                <a:latin typeface="Arial" panose="020B0604020202020204" pitchFamily="34" charset="0"/>
                <a:cs typeface="Arial" panose="020B0604020202020204" pitchFamily="34" charset="0"/>
              </a:rPr>
              <a:t>: percentages are approximate)</a:t>
            </a:r>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981200"/>
            <a:ext cx="7315200" cy="3262575"/>
          </a:xfrm>
          <a:prstGeom prst="rect">
            <a:avLst/>
          </a:prstGeom>
        </p:spPr>
      </p:pic>
    </p:spTree>
    <p:extLst>
      <p:ext uri="{BB962C8B-B14F-4D97-AF65-F5344CB8AC3E}">
        <p14:creationId xmlns:p14="http://schemas.microsoft.com/office/powerpoint/2010/main" val="3332256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81000" y="228600"/>
            <a:ext cx="7010400" cy="411162"/>
          </a:xfrm>
        </p:spPr>
        <p:txBody>
          <a:bodyPr/>
          <a:lstStyle/>
          <a:p>
            <a:r>
              <a:rPr lang="en-US" sz="2000" dirty="0"/>
              <a:t>NEW ADEQ UST/LUST PROGRAM - </a:t>
            </a:r>
            <a:r>
              <a:rPr lang="en-US" sz="2000" dirty="0" smtClean="0"/>
              <a:t>BACKGROUND</a:t>
            </a:r>
            <a:endParaRPr lang="en-US" sz="2000" dirty="0"/>
          </a:p>
        </p:txBody>
      </p:sp>
      <p:sp>
        <p:nvSpPr>
          <p:cNvPr id="12" name="Content Placeholder 11"/>
          <p:cNvSpPr>
            <a:spLocks noGrp="1"/>
          </p:cNvSpPr>
          <p:nvPr>
            <p:ph idx="1"/>
          </p:nvPr>
        </p:nvSpPr>
        <p:spPr>
          <a:xfrm>
            <a:off x="838200" y="1066800"/>
            <a:ext cx="7162800" cy="4953000"/>
          </a:xfrm>
        </p:spPr>
        <p:txBody>
          <a:bodyPr>
            <a:normAutofit/>
          </a:bodyPr>
          <a:lstStyle/>
          <a:p>
            <a:pPr marL="0" indent="0">
              <a:buNone/>
            </a:pPr>
            <a:endParaRPr lang="en-US" sz="1800" dirty="0"/>
          </a:p>
          <a:p>
            <a:pPr marL="0" indent="0">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574" y="1600200"/>
            <a:ext cx="6928173" cy="4478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84574" y="840319"/>
            <a:ext cx="6781800" cy="923330"/>
          </a:xfrm>
          <a:prstGeom prst="rect">
            <a:avLst/>
          </a:prstGeom>
        </p:spPr>
        <p:txBody>
          <a:bodyPr wrap="square">
            <a:spAutoFit/>
          </a:bodyPr>
          <a:lstStyle/>
          <a:p>
            <a:r>
              <a:rPr lang="en-US" dirty="0">
                <a:solidFill>
                  <a:prstClr val="black"/>
                </a:solidFill>
              </a:rPr>
              <a:t>In response to the 2013 UST FR Performance Audit, ADEQ </a:t>
            </a:r>
            <a:r>
              <a:rPr lang="en-US" dirty="0" smtClean="0">
                <a:solidFill>
                  <a:prstClr val="black"/>
                </a:solidFill>
              </a:rPr>
              <a:t>is making </a:t>
            </a:r>
            <a:r>
              <a:rPr lang="en-US" dirty="0">
                <a:solidFill>
                  <a:prstClr val="black"/>
                </a:solidFill>
              </a:rPr>
              <a:t>changes to FR processing, data tracking, outreach, and training</a:t>
            </a:r>
          </a:p>
          <a:p>
            <a:endParaRPr lang="en-US" dirty="0">
              <a:solidFill>
                <a:prstClr val="black"/>
              </a:solidFill>
            </a:endParaRPr>
          </a:p>
        </p:txBody>
      </p:sp>
    </p:spTree>
    <p:extLst>
      <p:ext uri="{BB962C8B-B14F-4D97-AF65-F5344CB8AC3E}">
        <p14:creationId xmlns:p14="http://schemas.microsoft.com/office/powerpoint/2010/main" val="467036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ADEQ Template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ADEQ Template04</Template>
  <TotalTime>1471</TotalTime>
  <Words>3361</Words>
  <Application>Microsoft Office PowerPoint</Application>
  <PresentationFormat>On-screen Show (4:3)</PresentationFormat>
  <Paragraphs>371</Paragraphs>
  <Slides>29</Slides>
  <Notes>23</Notes>
  <HiddenSlides>2</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ADEQ Template04</vt:lpstr>
      <vt:lpstr>Underground Storage Tank Program HB 2636</vt:lpstr>
      <vt:lpstr>NEW ADEQ UST/LUST PROGRAM - BACKGROUND</vt:lpstr>
      <vt:lpstr>NEW ADEQ UST/LUST PROGRAM - BACKGROUND</vt:lpstr>
      <vt:lpstr>NEW ADEQ UST/LUST PROGRAM - BACKGROUND</vt:lpstr>
      <vt:lpstr>NEW ADEQ UST/LUST PROGRAM - BACKGROUND</vt:lpstr>
      <vt:lpstr>NEW ADEQ UST/LUST PROGRAM - FINANCIAL RESPONSIBILITY REQUIREMENTS</vt:lpstr>
      <vt:lpstr>NEW ADEQ UST/LUST PROGRAM - FINANCIAL RESPONSIBILITY REQUIREMENTS</vt:lpstr>
      <vt:lpstr>NEW ADEQ UST/LUST PROGRAM -FINANCIAL RESPONSIBILITY REQUIREMENTS </vt:lpstr>
      <vt:lpstr>NEW ADEQ UST/LUST PROGRAM - BACKGROUND</vt:lpstr>
      <vt:lpstr>NEW ADEQ UST/LUST PROGRAM - FINANCIAL RESPONSIBILITY REQUIREMENTS</vt:lpstr>
      <vt:lpstr>Underground Storage Tank (UST) Program </vt:lpstr>
      <vt:lpstr>Underground Storage Tank (UST) Program </vt:lpstr>
      <vt:lpstr>Provisions:  Insurance</vt:lpstr>
      <vt:lpstr>Provisions:  Insurance</vt:lpstr>
      <vt:lpstr>Baseline Assessment</vt:lpstr>
      <vt:lpstr>Preapproval Process</vt:lpstr>
      <vt:lpstr>Reimbursement of Corrective Action</vt:lpstr>
      <vt:lpstr>Extent of Reimbursement</vt:lpstr>
      <vt:lpstr>Termination of Eligibility</vt:lpstr>
      <vt:lpstr>Noncorrective Actions</vt:lpstr>
      <vt:lpstr>Grant Priority</vt:lpstr>
      <vt:lpstr>Previously Time-Barred Claims</vt:lpstr>
      <vt:lpstr>Previously Time-Barred Claims</vt:lpstr>
      <vt:lpstr>Fund</vt:lpstr>
      <vt:lpstr>Miscellaneous</vt:lpstr>
      <vt:lpstr>There’s A Lot of Work To Do…………</vt:lpstr>
      <vt:lpstr>There’s A Lot of Work To Do…………</vt:lpstr>
      <vt:lpstr>Status of July 3rd Actions</vt:lpstr>
      <vt:lpstr>What should you do?</vt:lpstr>
    </vt:vector>
  </TitlesOfParts>
  <Company>Arizona Department of Environmental Quality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Talladen</dc:creator>
  <cp:lastModifiedBy>Laura L. Malone</cp:lastModifiedBy>
  <cp:revision>57</cp:revision>
  <cp:lastPrinted>2015-05-12T19:07:32Z</cp:lastPrinted>
  <dcterms:created xsi:type="dcterms:W3CDTF">2014-06-03T16:59:02Z</dcterms:created>
  <dcterms:modified xsi:type="dcterms:W3CDTF">2015-06-16T15:36:04Z</dcterms:modified>
</cp:coreProperties>
</file>