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0" r:id="rId2"/>
    <p:sldId id="320" r:id="rId3"/>
    <p:sldId id="261" r:id="rId4"/>
    <p:sldId id="307" r:id="rId5"/>
    <p:sldId id="262" r:id="rId6"/>
    <p:sldId id="263" r:id="rId7"/>
    <p:sldId id="267" r:id="rId8"/>
    <p:sldId id="268" r:id="rId9"/>
    <p:sldId id="308" r:id="rId10"/>
    <p:sldId id="299" r:id="rId11"/>
    <p:sldId id="309" r:id="rId12"/>
    <p:sldId id="319" r:id="rId13"/>
    <p:sldId id="310" r:id="rId14"/>
    <p:sldId id="311" r:id="rId15"/>
    <p:sldId id="312" r:id="rId16"/>
    <p:sldId id="313" r:id="rId17"/>
    <p:sldId id="316" r:id="rId18"/>
    <p:sldId id="317" r:id="rId19"/>
    <p:sldId id="276" r:id="rId20"/>
    <p:sldId id="296" r:id="rId21"/>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5E58"/>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42" autoAdjust="0"/>
  </p:normalViewPr>
  <p:slideViewPr>
    <p:cSldViewPr>
      <p:cViewPr>
        <p:scale>
          <a:sx n="100" d="100"/>
          <a:sy n="100" d="100"/>
        </p:scale>
        <p:origin x="-1104" y="-6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11948BE3-DC17-4D5A-A852-325B4CAD84D2}" type="datetimeFigureOut">
              <a:rPr lang="en-US" smtClean="0"/>
              <a:pPr/>
              <a:t>4/16/2015</a:t>
            </a:fld>
            <a:endParaRPr lang="en-US" dirty="0"/>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FE5EC8AC-76A4-499C-B74F-0EA93419A11D}" type="slidenum">
              <a:rPr lang="en-US" smtClean="0"/>
              <a:pPr/>
              <a:t>‹#›</a:t>
            </a:fld>
            <a:endParaRPr lang="en-US" dirty="0"/>
          </a:p>
        </p:txBody>
      </p:sp>
    </p:spTree>
    <p:extLst>
      <p:ext uri="{BB962C8B-B14F-4D97-AF65-F5344CB8AC3E}">
        <p14:creationId xmlns:p14="http://schemas.microsoft.com/office/powerpoint/2010/main" val="1232079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04615FD2-33D1-4F9A-968F-8242AB2379DE}" type="datetimeFigureOut">
              <a:rPr lang="en-US" smtClean="0"/>
              <a:pPr/>
              <a:t>4/16/2015</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EE56D443-D7F5-408A-B10F-7111B43BC751}" type="slidenum">
              <a:rPr lang="en-US" smtClean="0"/>
              <a:pPr/>
              <a:t>‹#›</a:t>
            </a:fld>
            <a:endParaRPr lang="en-US" dirty="0"/>
          </a:p>
        </p:txBody>
      </p:sp>
    </p:spTree>
    <p:extLst>
      <p:ext uri="{BB962C8B-B14F-4D97-AF65-F5344CB8AC3E}">
        <p14:creationId xmlns:p14="http://schemas.microsoft.com/office/powerpoint/2010/main" val="121824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p>
        </p:txBody>
      </p:sp>
      <p:sp>
        <p:nvSpPr>
          <p:cNvPr id="4" name="Slide Number Placeholder 3"/>
          <p:cNvSpPr>
            <a:spLocks noGrp="1"/>
          </p:cNvSpPr>
          <p:nvPr>
            <p:ph type="sldNum" sz="quarter" idx="10"/>
          </p:nvPr>
        </p:nvSpPr>
        <p:spPr/>
        <p:txBody>
          <a:bodyPr/>
          <a:lstStyle/>
          <a:p>
            <a:fld id="{EE56D443-D7F5-408A-B10F-7111B43BC75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aseline="0" dirty="0" smtClean="0"/>
          </a:p>
          <a:p>
            <a:endParaRPr lang="en-US" sz="14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p>
          <a:p>
            <a:r>
              <a:rPr lang="en-US" sz="1600" dirty="0" smtClean="0"/>
              <a:t>CLICK</a:t>
            </a:r>
            <a:endParaRPr lang="en-US" sz="160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sz="1600" dirty="0" smtClean="0"/>
          </a:p>
        </p:txBody>
      </p:sp>
      <p:sp>
        <p:nvSpPr>
          <p:cNvPr id="4" name="Slide Number Placeholder 3"/>
          <p:cNvSpPr>
            <a:spLocks noGrp="1"/>
          </p:cNvSpPr>
          <p:nvPr>
            <p:ph type="sldNum" sz="quarter" idx="10"/>
          </p:nvPr>
        </p:nvSpPr>
        <p:spPr/>
        <p:txBody>
          <a:bodyPr/>
          <a:lstStyle/>
          <a:p>
            <a:fld id="{EE56D443-D7F5-408A-B10F-7111B43BC75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p>
        </p:txBody>
      </p:sp>
      <p:sp>
        <p:nvSpPr>
          <p:cNvPr id="4" name="Slide Number Placeholder 3"/>
          <p:cNvSpPr>
            <a:spLocks noGrp="1"/>
          </p:cNvSpPr>
          <p:nvPr>
            <p:ph type="sldNum" sz="quarter" idx="10"/>
          </p:nvPr>
        </p:nvSpPr>
        <p:spPr/>
        <p:txBody>
          <a:bodyPr/>
          <a:lstStyle/>
          <a:p>
            <a:fld id="{EE56D443-D7F5-408A-B10F-7111B43BC75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50" dirty="0"/>
          </a:p>
        </p:txBody>
      </p:sp>
      <p:sp>
        <p:nvSpPr>
          <p:cNvPr id="4" name="Slide Number Placeholder 3"/>
          <p:cNvSpPr>
            <a:spLocks noGrp="1"/>
          </p:cNvSpPr>
          <p:nvPr>
            <p:ph type="sldNum" sz="quarter" idx="10"/>
          </p:nvPr>
        </p:nvSpPr>
        <p:spPr/>
        <p:txBody>
          <a:bodyPr/>
          <a:lstStyle/>
          <a:p>
            <a:fld id="{EE56D443-D7F5-408A-B10F-7111B43BC75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185625-6CB5-43DF-A1D3-644C4BD5A66B}" type="datetimeFigureOut">
              <a:rPr lang="en-US" smtClean="0"/>
              <a:pPr/>
              <a:t>4/16/2015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12C363D-2701-415A-B1A0-2924D11B5D1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itle Pag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0" y="5029200"/>
            <a:ext cx="6858000" cy="1523999"/>
          </a:xfrm>
        </p:spPr>
        <p:txBody>
          <a:bodyPr/>
          <a:lstStyle>
            <a:lvl1pPr>
              <a:defRPr/>
            </a:lvl1pPr>
          </a:lstStyle>
          <a:p>
            <a:r>
              <a:rPr lang="en-US" dirty="0" smtClean="0"/>
              <a:t>Title Page</a:t>
            </a:r>
            <a:endParaRPr lang="en-US" dirty="0"/>
          </a:p>
        </p:txBody>
      </p:sp>
      <p:sp>
        <p:nvSpPr>
          <p:cNvPr id="8" name="Date Placeholder 4"/>
          <p:cNvSpPr>
            <a:spLocks noGrp="1"/>
          </p:cNvSpPr>
          <p:nvPr>
            <p:ph type="dt" sz="half" idx="10"/>
          </p:nvPr>
        </p:nvSpPr>
        <p:spPr>
          <a:xfrm>
            <a:off x="0" y="6553200"/>
            <a:ext cx="2971800" cy="304800"/>
          </a:xfrm>
          <a:prstGeom prst="rect">
            <a:avLst/>
          </a:prstGeom>
        </p:spPr>
        <p:txBody>
          <a:bodyPr/>
          <a:lstStyle>
            <a:lvl1pPr>
              <a:defRPr/>
            </a:lvl1pPr>
          </a:lstStyle>
          <a:p>
            <a:r>
              <a:rPr lang="en-US" dirty="0" smtClean="0"/>
              <a:t>Presentation Name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Interior Page topbar.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400800" cy="1143000"/>
          </a:xfrm>
        </p:spPr>
        <p:txBody>
          <a:bodyPr>
            <a:normAutofit/>
          </a:bodyPr>
          <a:lstStyle>
            <a:lvl1pPr>
              <a:defRPr sz="3000">
                <a:solidFill>
                  <a:schemeClr val="bg1"/>
                </a:solidFill>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228600" y="2209800"/>
            <a:ext cx="8610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Interior Page topbar.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400800" cy="1143000"/>
          </a:xfrm>
        </p:spPr>
        <p:txBody>
          <a:bodyPr>
            <a:normAutofit/>
          </a:bodyPr>
          <a:lstStyle>
            <a:lvl1pPr>
              <a:defRPr sz="3000">
                <a:solidFill>
                  <a:schemeClr val="bg1"/>
                </a:solidFill>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381000" y="2209800"/>
            <a:ext cx="3962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76800" y="2209800"/>
            <a:ext cx="3962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Sidebar.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304800" y="533400"/>
            <a:ext cx="2209800" cy="3886200"/>
          </a:xfrm>
        </p:spPr>
        <p:txBody>
          <a:bodyPr anchor="ctr" anchorCtr="0">
            <a:normAutofit/>
          </a:bodyPr>
          <a:lstStyle>
            <a:lvl1pPr algn="l">
              <a:defRPr sz="3000" b="1">
                <a:solidFill>
                  <a:schemeClr val="bg1"/>
                </a:solidFill>
              </a:defRPr>
            </a:lvl1pPr>
          </a:lstStyle>
          <a:p>
            <a:r>
              <a:rPr lang="en-US" dirty="0" smtClean="0"/>
              <a:t>Click to edit Master title style</a:t>
            </a:r>
            <a:endParaRPr lang="en-US" dirty="0"/>
          </a:p>
        </p:txBody>
      </p:sp>
      <p:sp>
        <p:nvSpPr>
          <p:cNvPr id="9" name="Content Placeholder 3"/>
          <p:cNvSpPr>
            <a:spLocks noGrp="1"/>
          </p:cNvSpPr>
          <p:nvPr>
            <p:ph sz="half" idx="2"/>
          </p:nvPr>
        </p:nvSpPr>
        <p:spPr>
          <a:xfrm>
            <a:off x="2819400" y="228600"/>
            <a:ext cx="609600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Half bar.a.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Content Placeholder 2"/>
          <p:cNvSpPr>
            <a:spLocks noGrp="1"/>
          </p:cNvSpPr>
          <p:nvPr>
            <p:ph sz="half" idx="1" hasCustomPrompt="1"/>
          </p:nvPr>
        </p:nvSpPr>
        <p:spPr>
          <a:xfrm>
            <a:off x="1295400" y="2514601"/>
            <a:ext cx="2438400" cy="1676400"/>
          </a:xfrm>
        </p:spPr>
        <p:txBody>
          <a:bodyPr anchor="ctr" anchorCtr="0">
            <a:normAutofit/>
          </a:bodyPr>
          <a:lstStyle>
            <a:lvl1pPr algn="ctr">
              <a:buNone/>
              <a:defRPr sz="3000">
                <a:latin typeface="Helvetica" pitchFamily="34" charset="0"/>
              </a:defRPr>
            </a:lvl1pPr>
            <a:lvl2pPr>
              <a:defRPr sz="3000">
                <a:latin typeface="Helvetica" pitchFamily="34" charset="0"/>
              </a:defRPr>
            </a:lvl2pPr>
            <a:lvl3pPr>
              <a:defRPr sz="3000">
                <a:latin typeface="Helvetica" pitchFamily="34" charset="0"/>
              </a:defRPr>
            </a:lvl3pPr>
            <a:lvl4pPr>
              <a:defRPr sz="3000">
                <a:latin typeface="Helvetica" pitchFamily="34" charset="0"/>
              </a:defRPr>
            </a:lvl4pPr>
            <a:lvl5pPr>
              <a:defRPr sz="3000">
                <a:latin typeface="Helvetica" pitchFamily="34" charset="0"/>
              </a:defRPr>
            </a:lvl5pPr>
            <a:lvl6pPr>
              <a:defRPr sz="1800"/>
            </a:lvl6pPr>
            <a:lvl7pPr>
              <a:defRPr sz="1800"/>
            </a:lvl7pPr>
            <a:lvl8pPr>
              <a:defRPr sz="1800"/>
            </a:lvl8pPr>
            <a:lvl9pPr>
              <a:defRPr sz="1800"/>
            </a:lvl9pPr>
          </a:lstStyle>
          <a:p>
            <a:pPr lvl="0"/>
            <a:r>
              <a:rPr lang="en-US" dirty="0" smtClean="0"/>
              <a:t>Transition Title</a:t>
            </a:r>
          </a:p>
        </p:txBody>
      </p:sp>
      <p:sp>
        <p:nvSpPr>
          <p:cNvPr id="4" name="Content Placeholder 3"/>
          <p:cNvSpPr>
            <a:spLocks noGrp="1"/>
          </p:cNvSpPr>
          <p:nvPr>
            <p:ph sz="half" idx="2"/>
          </p:nvPr>
        </p:nvSpPr>
        <p:spPr>
          <a:xfrm>
            <a:off x="4648200" y="533400"/>
            <a:ext cx="40386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 id="2147483661" r:id="rId4"/>
    <p:sldLayoutId id="2147483656" r:id="rId5"/>
    <p:sldLayoutId id="2147483652" r:id="rId6"/>
  </p:sldLayoutIdLst>
  <p:txStyles>
    <p:titleStyle>
      <a:lvl1pPr algn="ctr" defTabSz="914400" rtl="0" eaLnBrk="1" latinLnBrk="0" hangingPunct="1">
        <a:spcBef>
          <a:spcPct val="0"/>
        </a:spcBef>
        <a:buNone/>
        <a:defRPr sz="4400" kern="1200">
          <a:solidFill>
            <a:schemeClr val="tx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hainardi@flagstaffaz.org"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410200"/>
            <a:ext cx="7467600" cy="1066800"/>
          </a:xfrm>
        </p:spPr>
        <p:txBody>
          <a:bodyPr>
            <a:normAutofit fontScale="90000"/>
          </a:bodyPr>
          <a:lstStyle/>
          <a:p>
            <a:pPr algn="l"/>
            <a:r>
              <a:rPr lang="en-US" sz="2000" b="1" dirty="0" smtClean="0">
                <a:solidFill>
                  <a:schemeClr val="bg1"/>
                </a:solidFill>
                <a:latin typeface="Calibri" panose="020F0502020204030204" pitchFamily="34" charset="0"/>
              </a:rPr>
              <a:t>Flagstaff Convention and Visitors Bureau</a:t>
            </a:r>
            <a:r>
              <a:rPr lang="en-US" sz="3000" dirty="0" smtClean="0">
                <a:solidFill>
                  <a:schemeClr val="bg1"/>
                </a:solidFill>
                <a:latin typeface="Calibri" panose="020F0502020204030204" pitchFamily="34" charset="0"/>
              </a:rPr>
              <a:t/>
            </a:r>
            <a:br>
              <a:rPr lang="en-US" sz="3000" dirty="0" smtClean="0">
                <a:solidFill>
                  <a:schemeClr val="bg1"/>
                </a:solidFill>
                <a:latin typeface="Calibri" panose="020F0502020204030204" pitchFamily="34" charset="0"/>
              </a:rPr>
            </a:br>
            <a:r>
              <a:rPr lang="en-US" sz="2800" b="1" dirty="0" smtClean="0">
                <a:solidFill>
                  <a:schemeClr val="bg1"/>
                </a:solidFill>
                <a:latin typeface="Calibri" panose="020F0502020204030204" pitchFamily="34" charset="0"/>
              </a:rPr>
              <a:t>Tourism Marketing</a:t>
            </a:r>
            <a:r>
              <a:rPr lang="en-US" sz="2000" dirty="0" smtClean="0">
                <a:solidFill>
                  <a:schemeClr val="bg1"/>
                </a:solidFill>
                <a:latin typeface="Century Gothic" pitchFamily="34" charset="0"/>
              </a:rPr>
              <a:t/>
            </a:r>
            <a:br>
              <a:rPr lang="en-US" sz="2000" dirty="0" smtClean="0">
                <a:solidFill>
                  <a:schemeClr val="bg1"/>
                </a:solidFill>
                <a:latin typeface="Century Gothic" pitchFamily="34" charset="0"/>
              </a:rPr>
            </a:br>
            <a:endParaRPr lang="en-US" sz="2000" dirty="0">
              <a:solidFill>
                <a:schemeClr val="bg1"/>
              </a:solidFill>
              <a:latin typeface="Century Gothic" pitchFamily="34" charset="0"/>
            </a:endParaRPr>
          </a:p>
        </p:txBody>
      </p:sp>
      <p:pic>
        <p:nvPicPr>
          <p:cNvPr id="1026" name="Picture 2" descr="S:\Economic Vitality\CVB\Photo Library\REIMAGE PHOTOS (permissions req)\Family at Hart Prairie_FCVB.jpg"/>
          <p:cNvPicPr>
            <a:picLocks noChangeAspect="1" noChangeArrowheads="1"/>
          </p:cNvPicPr>
          <p:nvPr/>
        </p:nvPicPr>
        <p:blipFill>
          <a:blip r:embed="rId3" cstate="print"/>
          <a:srcRect/>
          <a:stretch>
            <a:fillRect/>
          </a:stretch>
        </p:blipFill>
        <p:spPr bwMode="auto">
          <a:xfrm>
            <a:off x="-23553" y="2500392"/>
            <a:ext cx="4629787" cy="2605008"/>
          </a:xfrm>
          <a:prstGeom prst="rect">
            <a:avLst/>
          </a:prstGeom>
          <a:noFill/>
        </p:spPr>
      </p:pic>
      <p:pic>
        <p:nvPicPr>
          <p:cNvPr id="3" name="Picture 2" descr="\\city-hall\users$\hhansen\Photos\Peaks in deep snow_Gourle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0"/>
            <a:ext cx="4648201" cy="26050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ity-hall\users$\hhansen\Photos\HIstoric Downtown_FCV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14"/>
          <a:stretch/>
        </p:blipFill>
        <p:spPr bwMode="auto">
          <a:xfrm>
            <a:off x="-23553" y="0"/>
            <a:ext cx="4629787" cy="2500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ty-hall\users$\hhansen\Photos\Sunflower Hikers1_FCV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18" b="25982"/>
          <a:stretch/>
        </p:blipFill>
        <p:spPr bwMode="auto">
          <a:xfrm>
            <a:off x="4606234" y="2500392"/>
            <a:ext cx="4537766" cy="2605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2819400"/>
            <a:ext cx="2438400" cy="830997"/>
          </a:xfrm>
          <a:prstGeom prst="rect">
            <a:avLst/>
          </a:prstGeom>
          <a:noFill/>
        </p:spPr>
        <p:txBody>
          <a:bodyPr wrap="square" rtlCol="0">
            <a:spAutoFit/>
          </a:bodyPr>
          <a:lstStyle/>
          <a:p>
            <a:pPr algn="ctr"/>
            <a:r>
              <a:rPr lang="en-US" sz="2400" dirty="0" smtClean="0">
                <a:latin typeface="Century Gothic" pitchFamily="34" charset="0"/>
              </a:rPr>
              <a:t>Image is Everything</a:t>
            </a:r>
            <a:endParaRPr lang="en-US" sz="2400" dirty="0">
              <a:latin typeface="Century Gothic" pitchFamily="34" charset="0"/>
            </a:endParaRPr>
          </a:p>
        </p:txBody>
      </p:sp>
      <p:sp>
        <p:nvSpPr>
          <p:cNvPr id="8" name="Rectangle 7"/>
          <p:cNvSpPr/>
          <p:nvPr/>
        </p:nvSpPr>
        <p:spPr>
          <a:xfrm>
            <a:off x="4904999" y="337559"/>
            <a:ext cx="4114800" cy="3908762"/>
          </a:xfrm>
          <a:prstGeom prst="rect">
            <a:avLst/>
          </a:prstGeom>
        </p:spPr>
        <p:txBody>
          <a:bodyPr wrap="square">
            <a:spAutoFit/>
          </a:bodyPr>
          <a:lstStyle/>
          <a:p>
            <a:pPr algn="ctr">
              <a:defRPr/>
            </a:pPr>
            <a:endParaRPr lang="en-US" sz="2000" dirty="0" smtClean="0"/>
          </a:p>
          <a:p>
            <a:pPr>
              <a:buFont typeface="Arial" pitchFamily="34" charset="0"/>
              <a:buChar char="•"/>
            </a:pPr>
            <a:r>
              <a:rPr lang="en-US" sz="2000" dirty="0" smtClean="0"/>
              <a:t>Launched our re-imaging campaign 2012</a:t>
            </a:r>
          </a:p>
          <a:p>
            <a:pPr>
              <a:buFont typeface="Arial" pitchFamily="34" charset="0"/>
              <a:buChar char="•"/>
            </a:pPr>
            <a:endParaRPr lang="en-US" sz="2000" dirty="0" smtClean="0"/>
          </a:p>
          <a:p>
            <a:pPr>
              <a:buFont typeface="Arial" pitchFamily="34" charset="0"/>
              <a:buChar char="•"/>
            </a:pPr>
            <a:r>
              <a:rPr lang="en-US" sz="2000" dirty="0" smtClean="0"/>
              <a:t>New logo, website, ads, &amp; more</a:t>
            </a:r>
          </a:p>
          <a:p>
            <a:endParaRPr lang="en-US" sz="2000" dirty="0" smtClean="0"/>
          </a:p>
          <a:p>
            <a:pPr>
              <a:buFont typeface="Arial" pitchFamily="34" charset="0"/>
              <a:buChar char="•"/>
            </a:pPr>
            <a:r>
              <a:rPr lang="en-US" sz="2000" dirty="0" smtClean="0"/>
              <a:t>Successful – won 8 awards – including a City Manager’s Award of Excellence</a:t>
            </a:r>
          </a:p>
          <a:p>
            <a:endParaRPr lang="en-US" sz="2000" dirty="0" smtClean="0">
              <a:latin typeface="Century Gothic" pitchFamily="34" charset="0"/>
            </a:endParaRPr>
          </a:p>
          <a:p>
            <a:pPr algn="ctr">
              <a:defRPr/>
            </a:pPr>
            <a:endParaRPr lang="en-US" sz="2400" dirty="0" smtClean="0"/>
          </a:p>
          <a:p>
            <a:pPr algn="ctr">
              <a:defRPr/>
            </a:pPr>
            <a:endParaRPr lang="en-US" sz="2400" dirty="0" smtClean="0"/>
          </a:p>
        </p:txBody>
      </p:sp>
      <p:pic>
        <p:nvPicPr>
          <p:cNvPr id="2050" name="Picture 2" descr="S:\Economic Vitality\CVB\Marketing\Annual Report+Marketing Plan\Annual Report Presentation Graphics\aw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82197"/>
            <a:ext cx="3200400" cy="556099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descr="FlagstaffMtn Logo_tag+URL_web72.jpg"/>
          <p:cNvPicPr>
            <a:picLocks noGrp="1" noChangeAspect="1"/>
          </p:cNvPicPr>
          <p:nvPr>
            <p:ph sz="half" idx="2"/>
          </p:nvPr>
        </p:nvPicPr>
        <p:blipFill>
          <a:blip r:embed="rId4" cstate="print"/>
          <a:stretch>
            <a:fillRect/>
          </a:stretch>
        </p:blipFill>
        <p:spPr>
          <a:xfrm>
            <a:off x="4626032" y="3650397"/>
            <a:ext cx="2133600" cy="1066800"/>
          </a:xfrm>
        </p:spPr>
      </p:pic>
      <p:pic>
        <p:nvPicPr>
          <p:cNvPr id="7" name="Picture 6" descr="Flagstaff Stamp Logo_TEXTURE green.jpg"/>
          <p:cNvPicPr>
            <a:picLocks noChangeAspect="1"/>
          </p:cNvPicPr>
          <p:nvPr/>
        </p:nvPicPr>
        <p:blipFill>
          <a:blip r:embed="rId5" cstate="print"/>
          <a:stretch>
            <a:fillRect/>
          </a:stretch>
        </p:blipFill>
        <p:spPr>
          <a:xfrm>
            <a:off x="6840883" y="3352800"/>
            <a:ext cx="2312815" cy="1752600"/>
          </a:xfrm>
          <a:prstGeom prst="rect">
            <a:avLst/>
          </a:prstGeom>
        </p:spPr>
      </p:pic>
      <p:pic>
        <p:nvPicPr>
          <p:cNvPr id="1026" name="Picture 2" descr="C:\Users\hhansen\AppData\Local\Microsoft\Windows\Temporary Internet Files\Content.IE5\0FG9VJG3\estaciones-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4999" y="4953000"/>
            <a:ext cx="1783796" cy="1661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62800" y="5486400"/>
            <a:ext cx="1524000" cy="923330"/>
          </a:xfrm>
          <a:prstGeom prst="rect">
            <a:avLst/>
          </a:prstGeom>
          <a:noFill/>
        </p:spPr>
        <p:txBody>
          <a:bodyPr wrap="square" rtlCol="0">
            <a:spAutoFit/>
          </a:bodyPr>
          <a:lstStyle/>
          <a:p>
            <a:r>
              <a:rPr lang="en-US" dirty="0" smtClean="0"/>
              <a:t>Everything changes with the seasons!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mn-lt"/>
              </a:rPr>
              <a:t>Branding Ideas</a:t>
            </a:r>
            <a:endParaRPr lang="en-US" b="1" dirty="0">
              <a:latin typeface="+mn-lt"/>
            </a:endParaRPr>
          </a:p>
        </p:txBody>
      </p:sp>
      <p:pic>
        <p:nvPicPr>
          <p:cNvPr id="5" name="Content Placeholder 4" descr="S:\Economic Vitality\CVB\Marketing\Annual Report+Marketing Plan\Annual Report Presentation Graphics\visitor guides.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871398" y="4027652"/>
            <a:ext cx="2942705" cy="2381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Economic Vitality\CVB\Marketing\Annual Report+Marketing Plan\Annual Report Presentation Graphics\clin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160" y="2286000"/>
            <a:ext cx="2219183" cy="1709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5400675" cy="2880995"/>
          </a:xfrm>
          <a:prstGeom prst="rect">
            <a:avLst/>
          </a:prstGeom>
          <a:noFill/>
          <a:ln>
            <a:noFill/>
          </a:ln>
        </p:spPr>
      </p:pic>
    </p:spTree>
    <p:extLst>
      <p:ext uri="{BB962C8B-B14F-4D97-AF65-F5344CB8AC3E}">
        <p14:creationId xmlns:p14="http://schemas.microsoft.com/office/powerpoint/2010/main" val="1353858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2362200" cy="3886200"/>
          </a:xfrm>
        </p:spPr>
        <p:txBody>
          <a:bodyPr>
            <a:normAutofit/>
          </a:bodyPr>
          <a:lstStyle/>
          <a:p>
            <a:r>
              <a:rPr lang="en-US" sz="2800" dirty="0" smtClean="0">
                <a:latin typeface="Calibri" panose="020F0502020204030204" pitchFamily="34" charset="0"/>
              </a:rPr>
              <a:t>Photo Rich</a:t>
            </a:r>
            <a:br>
              <a:rPr lang="en-US" sz="2800" dirty="0" smtClean="0">
                <a:latin typeface="Calibri" panose="020F0502020204030204" pitchFamily="34" charset="0"/>
              </a:rPr>
            </a:b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Texture</a:t>
            </a:r>
            <a:br>
              <a:rPr lang="en-US" sz="2800" dirty="0" smtClean="0">
                <a:latin typeface="Calibri" panose="020F0502020204030204" pitchFamily="34" charset="0"/>
              </a:rPr>
            </a:b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Seasonality</a:t>
            </a:r>
            <a:br>
              <a:rPr lang="en-US" sz="2800" dirty="0" smtClean="0">
                <a:latin typeface="Calibri" panose="020F0502020204030204" pitchFamily="34" charset="0"/>
              </a:rPr>
            </a:b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Engaging Headlines</a:t>
            </a:r>
            <a:endParaRPr lang="en-US" sz="2800" dirty="0">
              <a:latin typeface="Calibri" panose="020F0502020204030204" pitchFamily="34" charset="0"/>
            </a:endParaRPr>
          </a:p>
        </p:txBody>
      </p:sp>
      <p:pic>
        <p:nvPicPr>
          <p:cNvPr id="5" name="Picture 3" descr="C:\PUB ASSIST FOLDER\Docs\In-House\CVB Powerpoint TEMPLATE\Reimaging Powerpoint\ads\Reimaging_print ad_5x7.jpg"/>
          <p:cNvPicPr>
            <a:picLocks noChangeAspect="1" noChangeArrowheads="1"/>
          </p:cNvPicPr>
          <p:nvPr/>
        </p:nvPicPr>
        <p:blipFill>
          <a:blip r:embed="rId3" cstate="print"/>
          <a:srcRect/>
          <a:stretch>
            <a:fillRect/>
          </a:stretch>
        </p:blipFill>
        <p:spPr bwMode="auto">
          <a:xfrm>
            <a:off x="2895600" y="304800"/>
            <a:ext cx="2554580" cy="2971800"/>
          </a:xfrm>
          <a:prstGeom prst="rect">
            <a:avLst/>
          </a:prstGeom>
          <a:noFill/>
          <a:ln w="9525">
            <a:noFill/>
            <a:miter lim="800000"/>
            <a:headEnd/>
            <a:tailEnd/>
          </a:ln>
        </p:spPr>
      </p:pic>
      <p:pic>
        <p:nvPicPr>
          <p:cNvPr id="4" name="Picture 3" descr="\\city-hall\users$\hhansen\Ads\Flagstaff Backlit Displays-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9667" y="304800"/>
            <a:ext cx="3048000" cy="2133600"/>
          </a:xfrm>
          <a:prstGeom prst="rect">
            <a:avLst/>
          </a:prstGeom>
          <a:noFill/>
          <a:ln>
            <a:noFill/>
          </a:ln>
        </p:spPr>
      </p:pic>
      <p:pic>
        <p:nvPicPr>
          <p:cNvPr id="1028" name="Picture 4" descr="S:\Economic Vitality\CVB\Marketing\Advertising\FY15 Advertising\Ads\14Aug13_AZCentralPush+_Flagstaff_840x61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657600"/>
            <a:ext cx="3543300" cy="25942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Economic Vitality\CVB\Marketing\Advertising\FY15 Advertising\Ads\14July_AZCentral_300x600_Flagstaf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8733" y="2661934"/>
            <a:ext cx="2015067" cy="403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34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mn-lt"/>
              </a:rPr>
              <a:t>Marketing &amp; Advertising</a:t>
            </a:r>
            <a:endParaRPr lang="en-US" b="1" dirty="0">
              <a:latin typeface="+mn-lt"/>
            </a:endParaRPr>
          </a:p>
        </p:txBody>
      </p:sp>
      <p:pic>
        <p:nvPicPr>
          <p:cNvPr id="7" name="Picture 2" descr="S:\Economic Vitality\CVB\Marketing\Annual Report+Marketing Plan\Annual Report Presentation Graphics\advertis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137" y="2438400"/>
            <a:ext cx="5734050" cy="3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960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Calibri" panose="020F0502020204030204" pitchFamily="34" charset="0"/>
              </a:rPr>
              <a:t>Public Relations &amp; Social Media</a:t>
            </a:r>
            <a:endParaRPr lang="en-US" b="1" dirty="0">
              <a:latin typeface="Calibri" panose="020F0502020204030204" pitchFamily="34" charset="0"/>
            </a:endParaRPr>
          </a:p>
        </p:txBody>
      </p:sp>
      <p:pic>
        <p:nvPicPr>
          <p:cNvPr id="4" name="Picture 3" descr="S:\Economic Vitality\CVB\Marketing\Annual Report+Marketing Plan\Annual Report Presentation Graphics\journali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65120"/>
            <a:ext cx="3048000" cy="2980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conomic Vitality\CVB\Marketing\Annual Report+Marketing Plan\Annual Report Presentation Graphics\social me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114895"/>
            <a:ext cx="2700020" cy="454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234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latin typeface="+mn-lt"/>
              </a:rPr>
              <a:t>SALES </a:t>
            </a:r>
            <a:br>
              <a:rPr lang="en-US" b="1" dirty="0" smtClean="0">
                <a:latin typeface="+mn-lt"/>
              </a:rPr>
            </a:br>
            <a:r>
              <a:rPr lang="en-US" b="1" dirty="0" smtClean="0">
                <a:latin typeface="+mn-lt"/>
              </a:rPr>
              <a:t>Travel Trade &amp; Meetings/Events</a:t>
            </a:r>
            <a:endParaRPr lang="en-US" b="1" dirty="0">
              <a:latin typeface="+mn-lt"/>
            </a:endParaRPr>
          </a:p>
        </p:txBody>
      </p:sp>
      <p:pic>
        <p:nvPicPr>
          <p:cNvPr id="6" name="Picture 4" descr="S:\Economic Vitality\CVB\Marketing\Annual Report+Marketing Plan\Annual Report Presentation Graphics\travel trade lea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0"/>
            <a:ext cx="47148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Economic Vitality\CVB\Marketing\Annual Report+Marketing Plan\Annual Report Presentation Graphics\travel trade 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 y="4002694"/>
            <a:ext cx="4796246" cy="25871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Economic Vitality\CVB\Marketing\Annual Report+Marketing Plan\Annual Report Presentation Graphics\meetings lea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613" y="2266950"/>
            <a:ext cx="4624387" cy="161925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quarter" idx="4294967295"/>
          </p:nvPr>
        </p:nvSpPr>
        <p:spPr>
          <a:xfrm>
            <a:off x="4770120" y="4002694"/>
            <a:ext cx="4145279" cy="2587155"/>
          </a:xfrm>
          <a:prstGeom prst="rect">
            <a:avLst/>
          </a:prstGeom>
        </p:spPr>
        <p:txBody>
          <a:bodyPr>
            <a:normAutofit/>
          </a:bodyPr>
          <a:lstStyle/>
          <a:p>
            <a:pPr marL="400050" lvl="1" indent="0">
              <a:buNone/>
            </a:pPr>
            <a:r>
              <a:rPr lang="en-US" sz="2000" dirty="0" smtClean="0">
                <a:solidFill>
                  <a:srgbClr val="745E58"/>
                </a:solidFill>
              </a:rPr>
              <a:t>Assisted with </a:t>
            </a:r>
            <a:r>
              <a:rPr lang="en-US" sz="2000" b="1" dirty="0" smtClean="0">
                <a:solidFill>
                  <a:schemeClr val="accent6">
                    <a:lumMod val="75000"/>
                  </a:schemeClr>
                </a:solidFill>
              </a:rPr>
              <a:t>52 conferences </a:t>
            </a:r>
            <a:r>
              <a:rPr lang="en-US" sz="2000" dirty="0" smtClean="0">
                <a:solidFill>
                  <a:srgbClr val="745E58"/>
                </a:solidFill>
              </a:rPr>
              <a:t>including Cool Stars, Mustang Club Pony Drive, and NAU Merriam-Powell Center for Environmental research.</a:t>
            </a:r>
            <a:endParaRPr lang="en-US" sz="2000" dirty="0">
              <a:solidFill>
                <a:srgbClr val="745E58"/>
              </a:solidFill>
            </a:endParaRPr>
          </a:p>
        </p:txBody>
      </p:sp>
    </p:spTree>
    <p:extLst>
      <p:ext uri="{BB962C8B-B14F-4D97-AF65-F5344CB8AC3E}">
        <p14:creationId xmlns:p14="http://schemas.microsoft.com/office/powerpoint/2010/main" val="889986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latin typeface="+mn-lt"/>
              </a:rPr>
              <a:t>Visitor Services</a:t>
            </a:r>
            <a:endParaRPr lang="en-US" b="1" dirty="0">
              <a:latin typeface="+mn-lt"/>
            </a:endParaRPr>
          </a:p>
        </p:txBody>
      </p:sp>
      <p:pic>
        <p:nvPicPr>
          <p:cNvPr id="10" name="Picture 2" descr="S:\Economic Vitality\CVB\Marketing\Annual Report+Marketing Plan\Annual Report Presentation Graphics\VC gues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 y="2743200"/>
            <a:ext cx="4864100" cy="2312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Economic Vitality\CVB\Marketing\Annual Report+Marketing Plan\Annual Report Presentation Graphics\tripadvis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377280"/>
            <a:ext cx="3200400" cy="304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28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latin typeface="+mn-lt"/>
              </a:rPr>
              <a:t>Flagstaff Cool Zone</a:t>
            </a:r>
            <a:endParaRPr lang="en-US" b="1" dirty="0">
              <a:latin typeface="+mn-lt"/>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28226"/>
            <a:ext cx="4038600" cy="2291373"/>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252415" y="4686300"/>
            <a:ext cx="4140200" cy="160020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51672"/>
            <a:ext cx="3098800" cy="2019300"/>
          </a:xfrm>
          <a:prstGeom prst="rect">
            <a:avLst/>
          </a:prstGeom>
          <a:noFill/>
          <a:ln>
            <a:noFill/>
          </a:ln>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5816600" y="4419600"/>
            <a:ext cx="3098800" cy="2133600"/>
          </a:xfrm>
          <a:prstGeom prst="rect">
            <a:avLst/>
          </a:prstGeom>
          <a:noFill/>
          <a:ln>
            <a:noFill/>
          </a:ln>
        </p:spPr>
      </p:pic>
    </p:spTree>
    <p:extLst>
      <p:ext uri="{BB962C8B-B14F-4D97-AF65-F5344CB8AC3E}">
        <p14:creationId xmlns:p14="http://schemas.microsoft.com/office/powerpoint/2010/main" val="1103342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latin typeface="+mn-lt"/>
              </a:rPr>
              <a:t>Flagstaff Cool Zone Updated</a:t>
            </a:r>
            <a:endParaRPr lang="en-US" b="1" dirty="0">
              <a:latin typeface="+mn-lt"/>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49600" y="3634740"/>
            <a:ext cx="4140200" cy="1600200"/>
          </a:xfrm>
          <a:prstGeom prst="rect">
            <a:avLst/>
          </a:prstGeom>
          <a:noFill/>
          <a:ln>
            <a:noFill/>
          </a:ln>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890" y="2288540"/>
            <a:ext cx="2628900" cy="42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775" y="2209539"/>
            <a:ext cx="1574189" cy="279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Users\hhansen\AppData\Local\Microsoft\Windows\Temporary Internet Files\Content.Word\1-5-15 #138 Flagstaff (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434840"/>
            <a:ext cx="2952750" cy="2214245"/>
          </a:xfrm>
          <a:prstGeom prst="rect">
            <a:avLst/>
          </a:prstGeom>
          <a:noFill/>
          <a:ln>
            <a:noFill/>
          </a:ln>
        </p:spPr>
      </p:pic>
    </p:spTree>
    <p:extLst>
      <p:ext uri="{BB962C8B-B14F-4D97-AF65-F5344CB8AC3E}">
        <p14:creationId xmlns:p14="http://schemas.microsoft.com/office/powerpoint/2010/main" val="1719830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1905000" cy="3276600"/>
          </a:xfrm>
        </p:spPr>
        <p:txBody>
          <a:bodyPr>
            <a:normAutofit fontScale="90000"/>
          </a:bodyPr>
          <a:lstStyle/>
          <a:p>
            <a:r>
              <a:rPr lang="en-US" sz="3100" dirty="0" smtClean="0">
                <a:latin typeface="+mn-lt"/>
              </a:rPr>
              <a:t>Amtrak Train Day:</a:t>
            </a:r>
            <a:br>
              <a:rPr lang="en-US" sz="3100" dirty="0" smtClean="0">
                <a:latin typeface="+mn-lt"/>
              </a:rPr>
            </a:br>
            <a:r>
              <a:rPr lang="en-US" sz="3100" dirty="0" smtClean="0">
                <a:latin typeface="+mn-lt"/>
              </a:rPr>
              <a:t>Saturday, May 9</a:t>
            </a:r>
            <a:r>
              <a:rPr lang="en-US" sz="3100" baseline="30000" dirty="0" smtClean="0">
                <a:latin typeface="+mn-lt"/>
              </a:rPr>
              <a:t>th</a:t>
            </a:r>
            <a:r>
              <a:rPr lang="en-US" sz="3100" dirty="0" smtClean="0">
                <a:latin typeface="+mn-lt"/>
              </a:rPr>
              <a:t/>
            </a:r>
            <a:br>
              <a:rPr lang="en-US" sz="3100" dirty="0" smtClean="0">
                <a:latin typeface="+mn-lt"/>
              </a:rPr>
            </a:br>
            <a:r>
              <a:rPr lang="en-US" sz="3100" dirty="0" smtClean="0">
                <a:latin typeface="+mn-lt"/>
              </a:rPr>
              <a:t>10 – 3</a:t>
            </a:r>
            <a:br>
              <a:rPr lang="en-US" sz="3100" dirty="0" smtClean="0">
                <a:latin typeface="+mn-lt"/>
              </a:rPr>
            </a:br>
            <a:r>
              <a:rPr lang="en-US" sz="3100" dirty="0" smtClean="0">
                <a:latin typeface="+mn-lt"/>
              </a:rPr>
              <a:t>Visitor Center</a:t>
            </a:r>
            <a:r>
              <a:rPr lang="en-US" sz="2800" b="0" dirty="0" smtClean="0">
                <a:latin typeface="Century Gothic" pitchFamily="34" charset="0"/>
              </a:rPr>
              <a:t/>
            </a:r>
            <a:br>
              <a:rPr lang="en-US" sz="2800" b="0" dirty="0" smtClean="0">
                <a:latin typeface="Century Gothic" pitchFamily="34" charset="0"/>
              </a:rPr>
            </a:br>
            <a:endParaRPr lang="en-US" sz="2800" b="0" dirty="0">
              <a:latin typeface="Century Gothic" pitchFamily="34" charset="0"/>
            </a:endParaRPr>
          </a:p>
        </p:txBody>
      </p:sp>
      <p:pic>
        <p:nvPicPr>
          <p:cNvPr id="6" name="Picture 2" descr="C:\Users\hhansen\Desktop\NTTW15_logo_230x17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3006"/>
            <a:ext cx="4267200" cy="3429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latin typeface="+mn-lt"/>
              </a:rPr>
              <a:t>TOURISM MARKETING</a:t>
            </a:r>
            <a:endParaRPr lang="en-US" sz="2800" b="1" dirty="0">
              <a:latin typeface="+mn-lt"/>
            </a:endParaRPr>
          </a:p>
        </p:txBody>
      </p:sp>
      <p:sp>
        <p:nvSpPr>
          <p:cNvPr id="3" name="Content Placeholder 2"/>
          <p:cNvSpPr>
            <a:spLocks noGrp="1"/>
          </p:cNvSpPr>
          <p:nvPr>
            <p:ph sz="half" idx="2"/>
          </p:nvPr>
        </p:nvSpPr>
        <p:spPr>
          <a:xfrm>
            <a:off x="152400" y="2133600"/>
            <a:ext cx="8610600" cy="4419600"/>
          </a:xfrm>
        </p:spPr>
        <p:txBody>
          <a:bodyPr>
            <a:normAutofit fontScale="92500" lnSpcReduction="10000"/>
          </a:bodyPr>
          <a:lstStyle/>
          <a:p>
            <a:pPr marL="0" indent="0" algn="ctr">
              <a:buNone/>
            </a:pPr>
            <a:r>
              <a:rPr lang="en-US" sz="2000" b="1" u="sng" dirty="0"/>
              <a:t>What Is Tourism Marketing?</a:t>
            </a:r>
          </a:p>
          <a:p>
            <a:r>
              <a:rPr lang="en-US" sz="2000" b="1" dirty="0" smtClean="0"/>
              <a:t>TOURISM </a:t>
            </a:r>
            <a:r>
              <a:rPr lang="en-US" sz="2000" dirty="0"/>
              <a:t>occurs when you leave your normal surroundings where you live and work to go to another environment to engage in activities there, regardless of how close or how far it is. </a:t>
            </a:r>
            <a:r>
              <a:rPr lang="en-US" sz="2000" b="1" dirty="0" smtClean="0"/>
              <a:t>YOU ARE A VISITOR</a:t>
            </a:r>
            <a:r>
              <a:rPr lang="en-US" sz="2000" dirty="0" smtClean="0"/>
              <a:t>, </a:t>
            </a:r>
            <a:r>
              <a:rPr lang="en-US" sz="2000" dirty="0"/>
              <a:t>and what you do while visiting is tourism. Individuals and organizations at your destination promoted those activities through advertising or other forms of marketing.</a:t>
            </a:r>
          </a:p>
          <a:p>
            <a:pPr marL="0" indent="0" algn="ctr">
              <a:buNone/>
            </a:pPr>
            <a:r>
              <a:rPr lang="en-US" sz="2000" b="1" u="sng" dirty="0" smtClean="0"/>
              <a:t>Tourism </a:t>
            </a:r>
            <a:r>
              <a:rPr lang="en-US" sz="2000" b="1" u="sng" dirty="0"/>
              <a:t>Marketing Plan</a:t>
            </a:r>
          </a:p>
          <a:p>
            <a:r>
              <a:rPr lang="en-US" sz="2000" dirty="0"/>
              <a:t>Every marketing effort should begin with a </a:t>
            </a:r>
            <a:r>
              <a:rPr lang="en-US" sz="2000" dirty="0" smtClean="0"/>
              <a:t>plan.</a:t>
            </a:r>
          </a:p>
          <a:p>
            <a:r>
              <a:rPr lang="en-US" sz="2000" dirty="0" smtClean="0"/>
              <a:t>The </a:t>
            </a:r>
            <a:r>
              <a:rPr lang="en-US" sz="2000" dirty="0"/>
              <a:t>marketing plan is your road map </a:t>
            </a:r>
            <a:r>
              <a:rPr lang="en-US" sz="2000" dirty="0" smtClean="0"/>
              <a:t>which </a:t>
            </a:r>
            <a:r>
              <a:rPr lang="en-US" sz="2000" dirty="0"/>
              <a:t>details </a:t>
            </a:r>
            <a:r>
              <a:rPr lang="en-US" sz="2000" dirty="0" smtClean="0"/>
              <a:t>how you will reach your target audiences. It is also framed by your marketing budget. Your plan should have several collateral pieces such as a Visitor Guide to help promote area attractions, dining, and more. </a:t>
            </a:r>
          </a:p>
          <a:p>
            <a:r>
              <a:rPr lang="en-US" sz="2000" dirty="0" smtClean="0"/>
              <a:t>At </a:t>
            </a:r>
            <a:r>
              <a:rPr lang="en-US" sz="2000" dirty="0"/>
              <a:t>the end of each tourism season, you can use your marketing plan to set goals and make changes for next </a:t>
            </a:r>
            <a:r>
              <a:rPr lang="en-US" sz="2000" dirty="0" smtClean="0"/>
              <a:t>year dependent on your ROI (return on investment). </a:t>
            </a:r>
          </a:p>
        </p:txBody>
      </p:sp>
    </p:spTree>
    <p:extLst>
      <p:ext uri="{BB962C8B-B14F-4D97-AF65-F5344CB8AC3E}">
        <p14:creationId xmlns:p14="http://schemas.microsoft.com/office/powerpoint/2010/main" val="856157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2209800" cy="3276600"/>
          </a:xfrm>
        </p:spPr>
        <p:txBody>
          <a:bodyPr>
            <a:normAutofit/>
          </a:bodyPr>
          <a:lstStyle/>
          <a:p>
            <a:pPr algn="ctr"/>
            <a:r>
              <a:rPr lang="en-US" sz="4000" dirty="0" smtClean="0">
                <a:latin typeface="+mn-lt"/>
              </a:rPr>
              <a:t>What </a:t>
            </a:r>
            <a:br>
              <a:rPr lang="en-US" sz="4000" dirty="0" smtClean="0">
                <a:latin typeface="+mn-lt"/>
              </a:rPr>
            </a:br>
            <a:r>
              <a:rPr lang="en-US" sz="4000" dirty="0" smtClean="0">
                <a:latin typeface="+mn-lt"/>
              </a:rPr>
              <a:t>can </a:t>
            </a:r>
            <a:br>
              <a:rPr lang="en-US" sz="4000" dirty="0" smtClean="0">
                <a:latin typeface="+mn-lt"/>
              </a:rPr>
            </a:br>
            <a:r>
              <a:rPr lang="en-US" sz="4000" dirty="0" smtClean="0">
                <a:latin typeface="+mn-lt"/>
              </a:rPr>
              <a:t>you </a:t>
            </a:r>
            <a:br>
              <a:rPr lang="en-US" sz="4000" dirty="0" smtClean="0">
                <a:latin typeface="+mn-lt"/>
              </a:rPr>
            </a:br>
            <a:r>
              <a:rPr lang="en-US" sz="4000" dirty="0" smtClean="0">
                <a:latin typeface="+mn-lt"/>
              </a:rPr>
              <a:t>do?</a:t>
            </a:r>
            <a:endParaRPr lang="en-US" sz="4000" dirty="0">
              <a:latin typeface="+mn-lt"/>
            </a:endParaRPr>
          </a:p>
        </p:txBody>
      </p:sp>
      <p:sp>
        <p:nvSpPr>
          <p:cNvPr id="3" name="Content Placeholder 2"/>
          <p:cNvSpPr>
            <a:spLocks noGrp="1"/>
          </p:cNvSpPr>
          <p:nvPr>
            <p:ph sz="half" idx="2"/>
          </p:nvPr>
        </p:nvSpPr>
        <p:spPr>
          <a:xfrm>
            <a:off x="2819400" y="0"/>
            <a:ext cx="6096000" cy="6629400"/>
          </a:xfrm>
        </p:spPr>
        <p:txBody>
          <a:bodyPr>
            <a:normAutofit lnSpcReduction="10000"/>
          </a:bodyPr>
          <a:lstStyle/>
          <a:p>
            <a:pPr>
              <a:defRPr/>
            </a:pPr>
            <a:endParaRPr lang="en-US" sz="2400" dirty="0" smtClean="0"/>
          </a:p>
          <a:p>
            <a:pPr>
              <a:defRPr/>
            </a:pPr>
            <a:endParaRPr lang="en-US" sz="1900" dirty="0" smtClean="0"/>
          </a:p>
          <a:p>
            <a:pPr>
              <a:defRPr/>
            </a:pPr>
            <a:r>
              <a:rPr lang="en-US" sz="1900" dirty="0" smtClean="0"/>
              <a:t>Invite your family and friends to visit Flagstaff.</a:t>
            </a:r>
          </a:p>
          <a:p>
            <a:pPr>
              <a:buNone/>
              <a:defRPr/>
            </a:pPr>
            <a:endParaRPr lang="en-US" sz="1900" dirty="0" smtClean="0"/>
          </a:p>
          <a:p>
            <a:pPr>
              <a:defRPr/>
            </a:pPr>
            <a:r>
              <a:rPr lang="en-US" sz="1900" dirty="0" smtClean="0"/>
              <a:t>Encourage visitors to extend their stay.</a:t>
            </a:r>
          </a:p>
          <a:p>
            <a:pPr>
              <a:buNone/>
              <a:defRPr/>
            </a:pPr>
            <a:endParaRPr lang="en-US" sz="1900" dirty="0" smtClean="0"/>
          </a:p>
          <a:p>
            <a:pPr>
              <a:defRPr/>
            </a:pPr>
            <a:r>
              <a:rPr lang="en-US" sz="1900" dirty="0" smtClean="0"/>
              <a:t>Hold your meetings and events in Flagstaff and encourage your colleagues to do the same.</a:t>
            </a:r>
          </a:p>
          <a:p>
            <a:pPr>
              <a:buNone/>
              <a:defRPr/>
            </a:pPr>
            <a:endParaRPr lang="en-US" sz="1900" dirty="0" smtClean="0"/>
          </a:p>
          <a:p>
            <a:pPr>
              <a:defRPr/>
            </a:pPr>
            <a:r>
              <a:rPr lang="en-US" sz="1900" dirty="0" smtClean="0"/>
              <a:t>Support area businesses by spending local.</a:t>
            </a:r>
          </a:p>
          <a:p>
            <a:pPr>
              <a:defRPr/>
            </a:pPr>
            <a:endParaRPr lang="en-US" sz="1900" dirty="0" smtClean="0"/>
          </a:p>
          <a:p>
            <a:pPr>
              <a:defRPr/>
            </a:pPr>
            <a:r>
              <a:rPr lang="en-US" sz="1900" dirty="0" smtClean="0"/>
              <a:t>Stop by the Flagstaff Visitor Center in the historic downtown train station at 1 E. Rt. 66 for travel information.</a:t>
            </a:r>
          </a:p>
          <a:p>
            <a:pPr>
              <a:defRPr/>
            </a:pPr>
            <a:endParaRPr lang="en-US" sz="1900" dirty="0" smtClean="0"/>
          </a:p>
          <a:p>
            <a:pPr>
              <a:defRPr/>
            </a:pPr>
            <a:r>
              <a:rPr lang="en-US" sz="1900" dirty="0" smtClean="0"/>
              <a:t>Save </a:t>
            </a:r>
            <a:r>
              <a:rPr lang="en-US" sz="1900" b="1" dirty="0" smtClean="0"/>
              <a:t>flagstaffarizona.org</a:t>
            </a:r>
            <a:r>
              <a:rPr lang="en-US" sz="1900" dirty="0" smtClean="0"/>
              <a:t> in your favorites!</a:t>
            </a:r>
          </a:p>
          <a:p>
            <a:pPr>
              <a:buNone/>
              <a:defRPr/>
            </a:pPr>
            <a:endParaRPr lang="en-US" sz="1900" dirty="0" smtClean="0"/>
          </a:p>
          <a:p>
            <a:pPr>
              <a:defRPr/>
            </a:pPr>
            <a:r>
              <a:rPr lang="en-US" sz="1900" dirty="0" smtClean="0"/>
              <a:t>Reach out to me with questions, issues, ideas.</a:t>
            </a:r>
          </a:p>
          <a:p>
            <a:pPr lvl="1">
              <a:defRPr/>
            </a:pPr>
            <a:r>
              <a:rPr lang="en-US" sz="1900" dirty="0" smtClean="0"/>
              <a:t>Heather Ainardi</a:t>
            </a:r>
            <a:r>
              <a:rPr lang="en-US" sz="1900" dirty="0" smtClean="0"/>
              <a:t>, Marketing &amp; PR Manager </a:t>
            </a:r>
          </a:p>
          <a:p>
            <a:pPr lvl="1">
              <a:defRPr/>
            </a:pPr>
            <a:r>
              <a:rPr lang="en-US" sz="1900" dirty="0" smtClean="0"/>
              <a:t>213-2910 </a:t>
            </a:r>
            <a:r>
              <a:rPr lang="en-US" sz="1900" smtClean="0"/>
              <a:t>or </a:t>
            </a:r>
            <a:r>
              <a:rPr lang="en-US" sz="1900" smtClean="0">
                <a:hlinkClick r:id="rId3"/>
              </a:rPr>
              <a:t>hainardi@flagstaffaz.org</a:t>
            </a:r>
            <a:endParaRPr lang="en-US" sz="1900"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latin typeface="+mn-lt"/>
              </a:rPr>
              <a:t>Flagstaff CVB &amp; Visitor Center Goals</a:t>
            </a:r>
            <a:endParaRPr lang="en-US" sz="2800" b="1" dirty="0">
              <a:latin typeface="+mn-lt"/>
            </a:endParaRPr>
          </a:p>
        </p:txBody>
      </p:sp>
      <p:sp>
        <p:nvSpPr>
          <p:cNvPr id="3" name="Content Placeholder 2"/>
          <p:cNvSpPr>
            <a:spLocks noGrp="1"/>
          </p:cNvSpPr>
          <p:nvPr>
            <p:ph sz="half" idx="2"/>
          </p:nvPr>
        </p:nvSpPr>
        <p:spPr>
          <a:xfrm>
            <a:off x="228600" y="2438400"/>
            <a:ext cx="8610600" cy="4114800"/>
          </a:xfrm>
        </p:spPr>
        <p:txBody>
          <a:bodyPr>
            <a:normAutofit/>
          </a:bodyPr>
          <a:lstStyle/>
          <a:p>
            <a:pPr>
              <a:defRPr/>
            </a:pPr>
            <a:r>
              <a:rPr lang="en-US" sz="2000" b="1" dirty="0" smtClean="0"/>
              <a:t>CVB: </a:t>
            </a:r>
          </a:p>
          <a:p>
            <a:pPr>
              <a:buNone/>
              <a:defRPr/>
            </a:pPr>
            <a:r>
              <a:rPr lang="en-US" sz="2000" b="1" dirty="0" smtClean="0"/>
              <a:t>	Increase visitation and extend the length of stay </a:t>
            </a:r>
            <a:r>
              <a:rPr lang="en-US" sz="2000" dirty="0" smtClean="0"/>
              <a:t>by positioning Flagstaff as the premier year-round destination from which travelers can explore and experience all that Northern Arizona has to offer.</a:t>
            </a:r>
          </a:p>
          <a:p>
            <a:pPr>
              <a:buNone/>
              <a:defRPr/>
            </a:pPr>
            <a:endParaRPr lang="en-US" sz="2000" dirty="0" smtClean="0"/>
          </a:p>
          <a:p>
            <a:pPr>
              <a:defRPr/>
            </a:pPr>
            <a:r>
              <a:rPr lang="en-US" sz="2000" b="1" dirty="0" smtClean="0"/>
              <a:t>VISITOR CENTER:</a:t>
            </a:r>
          </a:p>
          <a:p>
            <a:pPr>
              <a:buNone/>
              <a:defRPr/>
            </a:pPr>
            <a:r>
              <a:rPr lang="en-US" sz="2000" b="1" dirty="0" smtClean="0"/>
              <a:t>	Encourage visitors to extend their stay </a:t>
            </a:r>
            <a:r>
              <a:rPr lang="en-US" sz="2000" dirty="0" smtClean="0"/>
              <a:t>in Flagstaff through enhanced customer service programs that inform, educate and motivate visitors to return.</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latin typeface="+mn-lt"/>
              </a:rPr>
              <a:t>Flagstaff Convention and Visitors Bureau Flagstaff Visitor Center</a:t>
            </a:r>
            <a:endParaRPr lang="en-US" sz="2400" b="1" dirty="0">
              <a:latin typeface="+mn-lt"/>
            </a:endParaRPr>
          </a:p>
        </p:txBody>
      </p:sp>
      <p:pic>
        <p:nvPicPr>
          <p:cNvPr id="5" name="Picture 2"/>
          <p:cNvPicPr>
            <a:picLocks noGrp="1" noChangeAspect="1" noChangeArrowheads="1"/>
          </p:cNvPicPr>
          <p:nvPr>
            <p:ph idx="4294967295"/>
          </p:nvPr>
        </p:nvPicPr>
        <p:blipFill>
          <a:blip r:embed="rId3" cstate="print"/>
          <a:srcRect/>
          <a:stretch>
            <a:fillRect/>
          </a:stretch>
        </p:blipFill>
        <p:spPr bwMode="auto">
          <a:xfrm>
            <a:off x="762000" y="2571674"/>
            <a:ext cx="3505200" cy="2628198"/>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29200" y="3331597"/>
            <a:ext cx="3810000" cy="2535440"/>
          </a:xfrm>
          <a:prstGeom prst="rect">
            <a:avLst/>
          </a:prstGeom>
          <a:noFill/>
          <a:ln w="9525">
            <a:noFill/>
            <a:miter lim="800000"/>
            <a:headEnd/>
            <a:tailEnd/>
          </a:ln>
        </p:spPr>
      </p:pic>
      <p:sp>
        <p:nvSpPr>
          <p:cNvPr id="7" name="TextBox 6"/>
          <p:cNvSpPr txBox="1"/>
          <p:nvPr/>
        </p:nvSpPr>
        <p:spPr>
          <a:xfrm>
            <a:off x="1295400" y="5454134"/>
            <a:ext cx="2514600" cy="338554"/>
          </a:xfrm>
          <a:prstGeom prst="rect">
            <a:avLst/>
          </a:prstGeom>
          <a:noFill/>
        </p:spPr>
        <p:txBody>
          <a:bodyPr wrap="square" rtlCol="0">
            <a:spAutoFit/>
          </a:bodyPr>
          <a:lstStyle/>
          <a:p>
            <a:pPr algn="ctr"/>
            <a:r>
              <a:rPr lang="en-US" sz="1600" dirty="0" smtClean="0"/>
              <a:t>323 W. Aspen Avenue</a:t>
            </a:r>
            <a:endParaRPr lang="en-US" sz="1600" dirty="0"/>
          </a:p>
        </p:txBody>
      </p:sp>
      <p:sp>
        <p:nvSpPr>
          <p:cNvPr id="8" name="TextBox 7"/>
          <p:cNvSpPr txBox="1"/>
          <p:nvPr/>
        </p:nvSpPr>
        <p:spPr>
          <a:xfrm>
            <a:off x="5676900" y="2819400"/>
            <a:ext cx="2514600" cy="338554"/>
          </a:xfrm>
          <a:prstGeom prst="rect">
            <a:avLst/>
          </a:prstGeom>
          <a:noFill/>
        </p:spPr>
        <p:txBody>
          <a:bodyPr wrap="square" rtlCol="0">
            <a:spAutoFit/>
          </a:bodyPr>
          <a:lstStyle/>
          <a:p>
            <a:pPr algn="ctr"/>
            <a:r>
              <a:rPr lang="en-US" sz="1600" dirty="0" smtClean="0"/>
              <a:t>1 East Route 66</a:t>
            </a:r>
            <a:endParaRPr lang="en-US" sz="1600" dirty="0"/>
          </a:p>
        </p:txBody>
      </p:sp>
    </p:spTree>
    <p:extLst>
      <p:ext uri="{BB962C8B-B14F-4D97-AF65-F5344CB8AC3E}">
        <p14:creationId xmlns:p14="http://schemas.microsoft.com/office/powerpoint/2010/main" val="134821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2209800" cy="3886200"/>
          </a:xfrm>
        </p:spPr>
        <p:txBody>
          <a:bodyPr/>
          <a:lstStyle/>
          <a:p>
            <a:r>
              <a:rPr lang="en-US" dirty="0" smtClean="0">
                <a:latin typeface="+mn-lt"/>
              </a:rPr>
              <a:t>CVB Program Areas,</a:t>
            </a:r>
            <a:br>
              <a:rPr lang="en-US" dirty="0" smtClean="0">
                <a:latin typeface="+mn-lt"/>
              </a:rPr>
            </a:br>
            <a:r>
              <a:rPr lang="en-US" dirty="0" smtClean="0">
                <a:latin typeface="+mn-lt"/>
              </a:rPr>
              <a:t>Target Marketing, Media Plan</a:t>
            </a:r>
            <a:endParaRPr lang="en-US" dirty="0">
              <a:latin typeface="+mn-lt"/>
            </a:endParaRPr>
          </a:p>
        </p:txBody>
      </p:sp>
      <p:sp>
        <p:nvSpPr>
          <p:cNvPr id="3" name="Content Placeholder 2"/>
          <p:cNvSpPr>
            <a:spLocks noGrp="1"/>
          </p:cNvSpPr>
          <p:nvPr>
            <p:ph sz="half" idx="2"/>
          </p:nvPr>
        </p:nvSpPr>
        <p:spPr>
          <a:xfrm>
            <a:off x="2819400" y="533400"/>
            <a:ext cx="6096000" cy="5943600"/>
          </a:xfrm>
        </p:spPr>
        <p:txBody>
          <a:bodyPr anchor="ctr" anchorCtr="0">
            <a:normAutofit fontScale="92500" lnSpcReduction="10000"/>
          </a:bodyPr>
          <a:lstStyle/>
          <a:p>
            <a:pPr>
              <a:buNone/>
              <a:defRPr/>
            </a:pPr>
            <a:r>
              <a:rPr lang="en-US" sz="2200" dirty="0" smtClean="0"/>
              <a:t>The CVB is made up of four </a:t>
            </a:r>
            <a:r>
              <a:rPr lang="en-US" sz="2200" dirty="0" smtClean="0"/>
              <a:t>program areas</a:t>
            </a:r>
            <a:r>
              <a:rPr lang="en-US" sz="2200" dirty="0" smtClean="0"/>
              <a:t>:</a:t>
            </a:r>
          </a:p>
          <a:p>
            <a:pPr lvl="1">
              <a:defRPr/>
            </a:pPr>
            <a:r>
              <a:rPr lang="en-US" sz="2200" dirty="0" smtClean="0"/>
              <a:t>Marketing</a:t>
            </a:r>
          </a:p>
          <a:p>
            <a:pPr lvl="1">
              <a:defRPr/>
            </a:pPr>
            <a:r>
              <a:rPr lang="en-US" sz="2200" dirty="0" smtClean="0"/>
              <a:t>Public Relations</a:t>
            </a:r>
          </a:p>
          <a:p>
            <a:pPr lvl="1">
              <a:defRPr/>
            </a:pPr>
            <a:r>
              <a:rPr lang="en-US" sz="2200" dirty="0" smtClean="0"/>
              <a:t>Sales</a:t>
            </a:r>
          </a:p>
          <a:p>
            <a:pPr lvl="1">
              <a:defRPr/>
            </a:pPr>
            <a:r>
              <a:rPr lang="en-US" sz="2200" dirty="0" smtClean="0"/>
              <a:t>Visitor Services</a:t>
            </a:r>
          </a:p>
          <a:p>
            <a:pPr lvl="1">
              <a:buNone/>
              <a:defRPr/>
            </a:pPr>
            <a:endParaRPr lang="en-US" sz="2200" dirty="0" smtClean="0"/>
          </a:p>
          <a:p>
            <a:pPr>
              <a:defRPr/>
            </a:pPr>
            <a:r>
              <a:rPr lang="en-US" sz="2200" dirty="0" smtClean="0"/>
              <a:t>The CVB media plan is developed from the information we receive about our visitors</a:t>
            </a:r>
          </a:p>
          <a:p>
            <a:pPr>
              <a:buNone/>
              <a:defRPr/>
            </a:pPr>
            <a:endParaRPr lang="en-US" sz="2200" dirty="0" smtClean="0"/>
          </a:p>
          <a:p>
            <a:pPr>
              <a:defRPr/>
            </a:pPr>
            <a:r>
              <a:rPr lang="en-US" sz="2200" dirty="0" smtClean="0"/>
              <a:t>We market through:</a:t>
            </a:r>
          </a:p>
          <a:p>
            <a:pPr lvl="1">
              <a:defRPr/>
            </a:pPr>
            <a:r>
              <a:rPr lang="en-US" sz="2200" dirty="0" smtClean="0"/>
              <a:t>Print</a:t>
            </a:r>
          </a:p>
          <a:p>
            <a:pPr lvl="1">
              <a:defRPr/>
            </a:pPr>
            <a:r>
              <a:rPr lang="en-US" sz="2200" dirty="0" smtClean="0"/>
              <a:t>Digital/Web</a:t>
            </a:r>
          </a:p>
          <a:p>
            <a:pPr lvl="1">
              <a:defRPr/>
            </a:pPr>
            <a:r>
              <a:rPr lang="en-US" sz="2200" dirty="0" smtClean="0"/>
              <a:t>Email</a:t>
            </a:r>
          </a:p>
          <a:p>
            <a:pPr lvl="1">
              <a:defRPr/>
            </a:pPr>
            <a:r>
              <a:rPr lang="en-US" sz="2200" dirty="0" smtClean="0"/>
              <a:t>Press Releases</a:t>
            </a:r>
          </a:p>
          <a:p>
            <a:pPr lvl="1">
              <a:defRPr/>
            </a:pPr>
            <a:r>
              <a:rPr lang="en-US" sz="2200" dirty="0" smtClean="0"/>
              <a:t>Sales </a:t>
            </a:r>
            <a:r>
              <a:rPr lang="en-US" sz="2200" dirty="0" smtClean="0"/>
              <a:t>and Media Missions</a:t>
            </a:r>
            <a:endParaRPr lang="en-US" sz="2200" dirty="0" smtClean="0"/>
          </a:p>
          <a:p>
            <a:pPr lvl="1">
              <a:defRPr/>
            </a:pPr>
            <a:r>
              <a:rPr lang="en-US" sz="2200" dirty="0" smtClean="0"/>
              <a:t>Event Sponsorships </a:t>
            </a:r>
          </a:p>
          <a:p>
            <a:pPr lvl="1">
              <a:defRPr/>
            </a:pPr>
            <a:r>
              <a:rPr lang="en-US" sz="2200" dirty="0" smtClean="0"/>
              <a:t>and More</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2209800" cy="3886200"/>
          </a:xfrm>
        </p:spPr>
        <p:txBody>
          <a:bodyPr/>
          <a:lstStyle/>
          <a:p>
            <a:r>
              <a:rPr lang="en-US" dirty="0" smtClean="0">
                <a:latin typeface="+mn-lt"/>
              </a:rPr>
              <a:t>Visitor Origin</a:t>
            </a:r>
            <a:endParaRPr lang="en-US" dirty="0">
              <a:latin typeface="+mn-lt"/>
            </a:endParaRPr>
          </a:p>
        </p:txBody>
      </p:sp>
      <p:sp>
        <p:nvSpPr>
          <p:cNvPr id="3" name="Content Placeholder 2"/>
          <p:cNvSpPr>
            <a:spLocks noGrp="1"/>
          </p:cNvSpPr>
          <p:nvPr>
            <p:ph sz="half" idx="2"/>
          </p:nvPr>
        </p:nvSpPr>
        <p:spPr>
          <a:xfrm>
            <a:off x="2819400" y="0"/>
            <a:ext cx="6096000" cy="6629400"/>
          </a:xfrm>
        </p:spPr>
        <p:txBody>
          <a:bodyPr anchor="ctr" anchorCtr="0"/>
          <a:lstStyle/>
          <a:p>
            <a:pPr>
              <a:lnSpc>
                <a:spcPct val="90000"/>
              </a:lnSpc>
              <a:defRPr/>
            </a:pPr>
            <a:r>
              <a:rPr lang="en-US" sz="2000" dirty="0" smtClean="0"/>
              <a:t>Domestic</a:t>
            </a:r>
          </a:p>
          <a:p>
            <a:pPr lvl="1">
              <a:lnSpc>
                <a:spcPct val="90000"/>
              </a:lnSpc>
              <a:defRPr/>
            </a:pPr>
            <a:r>
              <a:rPr lang="en-US" sz="2000" dirty="0" smtClean="0"/>
              <a:t>Arizona (Greater Phoenix &amp; Tucson) </a:t>
            </a:r>
            <a:r>
              <a:rPr lang="en-US" sz="2000" i="1" dirty="0" smtClean="0"/>
              <a:t>33%</a:t>
            </a:r>
          </a:p>
          <a:p>
            <a:pPr lvl="1">
              <a:lnSpc>
                <a:spcPct val="90000"/>
              </a:lnSpc>
              <a:defRPr/>
            </a:pPr>
            <a:r>
              <a:rPr lang="en-US" sz="2000" dirty="0" smtClean="0"/>
              <a:t>California  </a:t>
            </a:r>
            <a:r>
              <a:rPr lang="en-US" sz="2000" i="1" dirty="0" smtClean="0"/>
              <a:t>14%</a:t>
            </a:r>
          </a:p>
          <a:p>
            <a:pPr lvl="1">
              <a:lnSpc>
                <a:spcPct val="90000"/>
              </a:lnSpc>
              <a:defRPr/>
            </a:pPr>
            <a:r>
              <a:rPr lang="en-US" sz="2000" dirty="0" smtClean="0"/>
              <a:t>Other U.S. States  </a:t>
            </a:r>
            <a:r>
              <a:rPr lang="en-US" sz="2000" i="1" dirty="0" smtClean="0"/>
              <a:t>36%</a:t>
            </a:r>
          </a:p>
          <a:p>
            <a:pPr lvl="1">
              <a:lnSpc>
                <a:spcPct val="90000"/>
              </a:lnSpc>
              <a:buNone/>
              <a:defRPr/>
            </a:pPr>
            <a:endParaRPr lang="en-US" sz="2000" dirty="0" smtClean="0"/>
          </a:p>
          <a:p>
            <a:pPr>
              <a:lnSpc>
                <a:spcPct val="90000"/>
              </a:lnSpc>
              <a:defRPr/>
            </a:pPr>
            <a:r>
              <a:rPr lang="en-US" sz="2000" dirty="0" smtClean="0"/>
              <a:t> International</a:t>
            </a:r>
          </a:p>
          <a:p>
            <a:pPr lvl="1">
              <a:lnSpc>
                <a:spcPct val="90000"/>
              </a:lnSpc>
              <a:defRPr/>
            </a:pPr>
            <a:r>
              <a:rPr lang="en-US" sz="2000" dirty="0" smtClean="0"/>
              <a:t>Top 5 countries:  </a:t>
            </a:r>
            <a:r>
              <a:rPr lang="en-US" sz="2000" i="1" dirty="0" smtClean="0"/>
              <a:t>17%</a:t>
            </a:r>
          </a:p>
          <a:p>
            <a:pPr lvl="1">
              <a:lnSpc>
                <a:spcPct val="90000"/>
              </a:lnSpc>
              <a:buNone/>
              <a:defRPr/>
            </a:pPr>
            <a:r>
              <a:rPr lang="en-US" sz="2000" dirty="0" smtClean="0"/>
              <a:t>	UK, Canada, Germany, Australia &amp; France</a:t>
            </a:r>
          </a:p>
          <a:p>
            <a:pPr lvl="1">
              <a:lnSpc>
                <a:spcPct val="90000"/>
              </a:lnSpc>
              <a:buNone/>
              <a:defRPr/>
            </a:pPr>
            <a:endParaRPr lang="en-US" dirty="0" smtClean="0"/>
          </a:p>
          <a:p>
            <a:pPr lvl="1" algn="ctr">
              <a:lnSpc>
                <a:spcPct val="90000"/>
              </a:lnSpc>
              <a:buNone/>
              <a:defRPr/>
            </a:pPr>
            <a:r>
              <a:rPr lang="en-US" sz="2000" b="1" dirty="0" smtClean="0"/>
              <a:t>Flagstaff serves 4 million visitors</a:t>
            </a:r>
          </a:p>
          <a:p>
            <a:pPr lvl="1" algn="ctr">
              <a:lnSpc>
                <a:spcPct val="90000"/>
              </a:lnSpc>
              <a:buNone/>
              <a:defRPr/>
            </a:pPr>
            <a:r>
              <a:rPr lang="en-US" sz="2000" b="1" dirty="0" smtClean="0"/>
              <a:t> per year on average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2819400"/>
            <a:ext cx="2667000" cy="1200329"/>
          </a:xfrm>
          <a:prstGeom prst="rect">
            <a:avLst/>
          </a:prstGeom>
          <a:noFill/>
        </p:spPr>
        <p:txBody>
          <a:bodyPr wrap="square" rtlCol="0">
            <a:spAutoFit/>
          </a:bodyPr>
          <a:lstStyle/>
          <a:p>
            <a:pPr algn="ctr"/>
            <a:r>
              <a:rPr lang="en-US" sz="2400" dirty="0" smtClean="0"/>
              <a:t>Top</a:t>
            </a:r>
          </a:p>
          <a:p>
            <a:pPr algn="ctr"/>
            <a:r>
              <a:rPr lang="en-US" sz="2400" dirty="0" smtClean="0"/>
              <a:t> Export-Oriented Industry</a:t>
            </a:r>
            <a:endParaRPr lang="en-US" sz="2400" dirty="0"/>
          </a:p>
        </p:txBody>
      </p:sp>
      <p:sp>
        <p:nvSpPr>
          <p:cNvPr id="8" name="Rectangle 7"/>
          <p:cNvSpPr/>
          <p:nvPr/>
        </p:nvSpPr>
        <p:spPr>
          <a:xfrm>
            <a:off x="4892040" y="533400"/>
            <a:ext cx="3733800" cy="3231654"/>
          </a:xfrm>
          <a:prstGeom prst="rect">
            <a:avLst/>
          </a:prstGeom>
        </p:spPr>
        <p:txBody>
          <a:bodyPr wrap="square">
            <a:spAutoFit/>
          </a:bodyPr>
          <a:lstStyle/>
          <a:p>
            <a:pPr algn="ctr">
              <a:defRPr/>
            </a:pPr>
            <a:r>
              <a:rPr lang="en-US" sz="2400" dirty="0" smtClean="0"/>
              <a:t>Tourism is </a:t>
            </a:r>
            <a:r>
              <a:rPr lang="en-US" sz="2400" b="1" dirty="0" smtClean="0"/>
              <a:t>Arizona’s</a:t>
            </a:r>
            <a:r>
              <a:rPr lang="en-US" sz="2400" dirty="0" smtClean="0"/>
              <a:t> top </a:t>
            </a:r>
          </a:p>
          <a:p>
            <a:pPr algn="ctr">
              <a:defRPr/>
            </a:pPr>
            <a:r>
              <a:rPr lang="en-US" sz="2400" dirty="0" smtClean="0"/>
              <a:t>export-oriented industry</a:t>
            </a:r>
          </a:p>
          <a:p>
            <a:pPr algn="ctr">
              <a:defRPr/>
            </a:pPr>
            <a:endParaRPr lang="en-US" sz="2600" dirty="0" smtClean="0"/>
          </a:p>
          <a:p>
            <a:pPr algn="ctr">
              <a:buFont typeface="Arial" pitchFamily="34" charset="0"/>
              <a:buChar char="•"/>
              <a:defRPr/>
            </a:pPr>
            <a:r>
              <a:rPr lang="en-US" sz="2400" dirty="0" smtClean="0"/>
              <a:t>$19.3 billion in direct spending annually</a:t>
            </a:r>
          </a:p>
          <a:p>
            <a:pPr algn="ctr">
              <a:buFont typeface="Arial" pitchFamily="34" charset="0"/>
              <a:buChar char="•"/>
              <a:defRPr/>
            </a:pPr>
            <a:r>
              <a:rPr lang="en-US" sz="2400" dirty="0" smtClean="0"/>
              <a:t>161,300 jobs created</a:t>
            </a:r>
          </a:p>
          <a:p>
            <a:pPr algn="ctr">
              <a:defRPr/>
            </a:pPr>
            <a:endParaRPr lang="en-US" sz="2600" dirty="0" smtClean="0"/>
          </a:p>
          <a:p>
            <a:pPr algn="ctr">
              <a:defRPr/>
            </a:pPr>
            <a:endParaRPr lang="en-US" sz="2600" dirty="0" smtClean="0"/>
          </a:p>
        </p:txBody>
      </p:sp>
      <p:sp>
        <p:nvSpPr>
          <p:cNvPr id="4" name="Rectangle 3"/>
          <p:cNvSpPr/>
          <p:nvPr/>
        </p:nvSpPr>
        <p:spPr>
          <a:xfrm>
            <a:off x="4572000" y="3124200"/>
            <a:ext cx="4571999" cy="3847207"/>
          </a:xfrm>
          <a:prstGeom prst="rect">
            <a:avLst/>
          </a:prstGeom>
        </p:spPr>
        <p:txBody>
          <a:bodyPr wrap="square">
            <a:spAutoFit/>
          </a:bodyPr>
          <a:lstStyle/>
          <a:p>
            <a:pPr algn="ctr">
              <a:defRPr/>
            </a:pPr>
            <a:endParaRPr lang="en-US" sz="2600" dirty="0" smtClean="0"/>
          </a:p>
          <a:p>
            <a:pPr algn="ctr">
              <a:defRPr/>
            </a:pPr>
            <a:r>
              <a:rPr lang="en-US" sz="2400" dirty="0"/>
              <a:t>Flagstaff Hospitality industry generates </a:t>
            </a:r>
            <a:r>
              <a:rPr lang="en-US" sz="2400" b="1" dirty="0"/>
              <a:t>$390 million </a:t>
            </a:r>
            <a:r>
              <a:rPr lang="en-US" sz="2400" dirty="0"/>
              <a:t>in direct annual spending and </a:t>
            </a:r>
            <a:r>
              <a:rPr lang="en-US" sz="2400" b="1" dirty="0"/>
              <a:t>5,400 jobs</a:t>
            </a:r>
            <a:r>
              <a:rPr lang="en-US" sz="2400" dirty="0"/>
              <a:t>.</a:t>
            </a:r>
          </a:p>
          <a:p>
            <a:pPr algn="ctr">
              <a:buNone/>
              <a:defRPr/>
            </a:pPr>
            <a:endParaRPr lang="en-US" sz="2400" dirty="0"/>
          </a:p>
          <a:p>
            <a:pPr algn="ctr">
              <a:defRPr/>
            </a:pPr>
            <a:r>
              <a:rPr lang="en-US" sz="2400" dirty="0"/>
              <a:t>Bed, Board and Booze tax revenues collected help to drive our economy are $6.2 million.</a:t>
            </a:r>
          </a:p>
          <a:p>
            <a:pPr algn="ctr">
              <a:defRPr/>
            </a:pPr>
            <a:endParaRPr lang="en-US" sz="2400" dirty="0" smtClean="0"/>
          </a:p>
          <a:p>
            <a:pPr algn="ctr">
              <a:defRPr/>
            </a:pPr>
            <a:endParaRPr lang="en-US" sz="26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mn-lt"/>
              </a:rPr>
              <a:t>Industry Measures</a:t>
            </a:r>
            <a:endParaRPr lang="en-US" b="1" dirty="0">
              <a:latin typeface="+mn-lt"/>
            </a:endParaRPr>
          </a:p>
        </p:txBody>
      </p:sp>
      <p:sp>
        <p:nvSpPr>
          <p:cNvPr id="3" name="Content Placeholder 2"/>
          <p:cNvSpPr>
            <a:spLocks noGrp="1"/>
          </p:cNvSpPr>
          <p:nvPr>
            <p:ph sz="half" idx="2"/>
          </p:nvPr>
        </p:nvSpPr>
        <p:spPr>
          <a:xfrm>
            <a:off x="228600" y="1828800"/>
            <a:ext cx="8610600" cy="4572000"/>
          </a:xfrm>
        </p:spPr>
        <p:txBody>
          <a:bodyPr anchor="ctr" anchorCtr="0">
            <a:normAutofit/>
          </a:bodyPr>
          <a:lstStyle/>
          <a:p>
            <a:pPr>
              <a:spcBef>
                <a:spcPct val="0"/>
              </a:spcBef>
              <a:defRPr/>
            </a:pPr>
            <a:r>
              <a:rPr lang="en-US" sz="2000" dirty="0" smtClean="0"/>
              <a:t>BBB Revenues – BBB tax is currently 2%.  </a:t>
            </a:r>
          </a:p>
          <a:p>
            <a:pPr>
              <a:spcBef>
                <a:spcPct val="0"/>
              </a:spcBef>
              <a:buNone/>
              <a:defRPr/>
            </a:pPr>
            <a:r>
              <a:rPr lang="en-US" sz="2200" dirty="0" smtClean="0"/>
              <a:t>	</a:t>
            </a:r>
            <a:r>
              <a:rPr lang="en-US" sz="2000" dirty="0" smtClean="0"/>
              <a:t>The CVB receives 30% of the allocation with the remainder to:</a:t>
            </a:r>
          </a:p>
          <a:p>
            <a:pPr>
              <a:spcBef>
                <a:spcPct val="0"/>
              </a:spcBef>
              <a:buNone/>
              <a:defRPr/>
            </a:pPr>
            <a:r>
              <a:rPr lang="en-US" sz="2200" dirty="0" smtClean="0"/>
              <a:t>	</a:t>
            </a:r>
            <a:r>
              <a:rPr lang="en-US" sz="1600" dirty="0" smtClean="0"/>
              <a:t>Arts &amp; Sciences 7.5%</a:t>
            </a:r>
          </a:p>
          <a:p>
            <a:pPr>
              <a:spcBef>
                <a:spcPct val="0"/>
              </a:spcBef>
              <a:buNone/>
              <a:defRPr/>
            </a:pPr>
            <a:r>
              <a:rPr lang="en-US" sz="1600" dirty="0" smtClean="0"/>
              <a:t>	Beautification 20%</a:t>
            </a:r>
          </a:p>
          <a:p>
            <a:pPr>
              <a:spcBef>
                <a:spcPct val="0"/>
              </a:spcBef>
              <a:buNone/>
              <a:defRPr/>
            </a:pPr>
            <a:r>
              <a:rPr lang="en-US" sz="1600" dirty="0" smtClean="0"/>
              <a:t>	Economic Development 9.5%</a:t>
            </a:r>
          </a:p>
          <a:p>
            <a:pPr>
              <a:spcBef>
                <a:spcPct val="0"/>
              </a:spcBef>
              <a:buNone/>
              <a:defRPr/>
            </a:pPr>
            <a:r>
              <a:rPr lang="en-US" sz="1600" dirty="0" smtClean="0"/>
              <a:t>	Recreation Programming 33%</a:t>
            </a:r>
          </a:p>
          <a:p>
            <a:pPr>
              <a:spcBef>
                <a:spcPct val="0"/>
              </a:spcBef>
              <a:buNone/>
              <a:defRPr/>
            </a:pPr>
            <a:r>
              <a:rPr lang="en-US" sz="2200" dirty="0" smtClean="0"/>
              <a:t>	</a:t>
            </a:r>
          </a:p>
          <a:p>
            <a:pPr>
              <a:lnSpc>
                <a:spcPct val="80000"/>
              </a:lnSpc>
              <a:defRPr/>
            </a:pPr>
            <a:r>
              <a:rPr lang="en-US" sz="2000" dirty="0" smtClean="0"/>
              <a:t>RevPAR- Revenue per available room - </a:t>
            </a:r>
            <a:r>
              <a:rPr lang="en-US" sz="1200" dirty="0" smtClean="0"/>
              <a:t># of hotel revenue </a:t>
            </a:r>
            <a:r>
              <a:rPr lang="en-US" sz="1200" dirty="0" smtClean="0"/>
              <a:t>/ </a:t>
            </a:r>
            <a:r>
              <a:rPr lang="en-US" sz="1200" dirty="0" smtClean="0"/>
              <a:t># of rooms available</a:t>
            </a:r>
          </a:p>
          <a:p>
            <a:pPr>
              <a:lnSpc>
                <a:spcPct val="80000"/>
              </a:lnSpc>
              <a:defRPr/>
            </a:pPr>
            <a:r>
              <a:rPr lang="en-US" sz="2000" dirty="0" smtClean="0"/>
              <a:t>ADR – Average Daily Rate - </a:t>
            </a:r>
            <a:r>
              <a:rPr lang="en-US" sz="1200" dirty="0"/>
              <a:t>A measure of the average rate paid for rooms sold</a:t>
            </a:r>
            <a:endParaRPr lang="en-US" sz="1200" dirty="0" smtClean="0"/>
          </a:p>
          <a:p>
            <a:pPr>
              <a:lnSpc>
                <a:spcPct val="80000"/>
              </a:lnSpc>
              <a:defRPr/>
            </a:pPr>
            <a:r>
              <a:rPr lang="en-US" sz="2000" dirty="0" smtClean="0"/>
              <a:t>Occupancy Figures – </a:t>
            </a:r>
            <a:r>
              <a:rPr lang="en-US" sz="1200" dirty="0" smtClean="0"/>
              <a:t>Leading the state in occupancy the past 4 years</a:t>
            </a:r>
          </a:p>
          <a:p>
            <a:pPr>
              <a:lnSpc>
                <a:spcPct val="80000"/>
              </a:lnSpc>
              <a:defRPr/>
            </a:pPr>
            <a:r>
              <a:rPr lang="en-US" sz="2000" dirty="0" smtClean="0"/>
              <a:t>Area Attractions – </a:t>
            </a:r>
            <a:r>
              <a:rPr lang="en-US" sz="1200" dirty="0" smtClean="0"/>
              <a:t>Keep a log on visitation to each area attraction</a:t>
            </a:r>
          </a:p>
          <a:p>
            <a:pPr>
              <a:lnSpc>
                <a:spcPct val="80000"/>
              </a:lnSpc>
              <a:defRPr/>
            </a:pPr>
            <a:r>
              <a:rPr lang="en-US" sz="2000" dirty="0" smtClean="0"/>
              <a:t>Per Party Expenditures – </a:t>
            </a:r>
            <a:r>
              <a:rPr lang="en-US" sz="1200" dirty="0" smtClean="0"/>
              <a:t>Average party size 3.2, spend $646/day, 2.6 nights, 60% families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mn-lt"/>
              </a:rPr>
              <a:t>Industry Measures – How we did…</a:t>
            </a:r>
            <a:endParaRPr lang="en-US" b="1" dirty="0">
              <a:latin typeface="+mn-lt"/>
            </a:endParaRPr>
          </a:p>
        </p:txBody>
      </p:sp>
      <p:sp>
        <p:nvSpPr>
          <p:cNvPr id="3" name="Content Placeholder 2"/>
          <p:cNvSpPr>
            <a:spLocks noGrp="1"/>
          </p:cNvSpPr>
          <p:nvPr>
            <p:ph sz="half" idx="2"/>
          </p:nvPr>
        </p:nvSpPr>
        <p:spPr>
          <a:xfrm>
            <a:off x="228600" y="2209800"/>
            <a:ext cx="8610600" cy="4191000"/>
          </a:xfrm>
        </p:spPr>
        <p:txBody>
          <a:bodyPr anchor="ctr" anchorCtr="0">
            <a:normAutofit lnSpcReduction="10000"/>
          </a:bodyPr>
          <a:lstStyle/>
          <a:p>
            <a:pPr marL="0" indent="0" algn="ctr">
              <a:buNone/>
            </a:pPr>
            <a:r>
              <a:rPr lang="en-US" sz="1800" b="1" dirty="0"/>
              <a:t>2014 beat 2013 for Best Year on Record!</a:t>
            </a:r>
          </a:p>
          <a:p>
            <a:pPr marL="0" indent="0" algn="ctr">
              <a:buNone/>
            </a:pPr>
            <a:r>
              <a:rPr lang="en-US" sz="1800" dirty="0"/>
              <a:t> </a:t>
            </a:r>
          </a:p>
          <a:p>
            <a:r>
              <a:rPr lang="en-US" sz="1800" b="1" dirty="0"/>
              <a:t>Occupancy: </a:t>
            </a:r>
          </a:p>
          <a:p>
            <a:pPr marL="0" indent="0">
              <a:buNone/>
            </a:pPr>
            <a:r>
              <a:rPr lang="en-US" sz="1800" dirty="0"/>
              <a:t>	70%, 5.4% increase over prior year</a:t>
            </a:r>
          </a:p>
          <a:p>
            <a:pPr marL="0" indent="0">
              <a:buNone/>
            </a:pPr>
            <a:endParaRPr lang="en-US" sz="1800" dirty="0"/>
          </a:p>
          <a:p>
            <a:r>
              <a:rPr lang="en-US" sz="1800" b="1" dirty="0"/>
              <a:t>RevPar:</a:t>
            </a:r>
            <a:r>
              <a:rPr lang="en-US" sz="1800" dirty="0"/>
              <a:t> (Revenue per available room)</a:t>
            </a:r>
          </a:p>
          <a:p>
            <a:pPr marL="0" indent="0">
              <a:buNone/>
            </a:pPr>
            <a:r>
              <a:rPr lang="en-US" sz="1800" dirty="0"/>
              <a:t>	$59.99, 9.9% increase over prior year</a:t>
            </a:r>
          </a:p>
          <a:p>
            <a:pPr marL="0" indent="0">
              <a:buNone/>
            </a:pPr>
            <a:endParaRPr lang="en-US" sz="1800" dirty="0"/>
          </a:p>
          <a:p>
            <a:r>
              <a:rPr lang="en-US" sz="1800" b="1" dirty="0"/>
              <a:t>ADR:</a:t>
            </a:r>
            <a:r>
              <a:rPr lang="en-US" sz="1800" dirty="0"/>
              <a:t> (Average Daily Rate)</a:t>
            </a:r>
          </a:p>
          <a:p>
            <a:pPr marL="0" indent="0">
              <a:buNone/>
            </a:pPr>
            <a:r>
              <a:rPr lang="en-US" sz="1800" dirty="0"/>
              <a:t>	$85.71, 4.2% increase over prior year</a:t>
            </a:r>
          </a:p>
          <a:p>
            <a:pPr marL="0" indent="0">
              <a:buNone/>
            </a:pPr>
            <a:endParaRPr lang="en-US" sz="1800" dirty="0"/>
          </a:p>
          <a:p>
            <a:r>
              <a:rPr lang="en-US" sz="1800" b="1" dirty="0"/>
              <a:t>BBB:</a:t>
            </a:r>
          </a:p>
          <a:p>
            <a:pPr marL="0" indent="0">
              <a:buNone/>
            </a:pPr>
            <a:r>
              <a:rPr lang="en-US" sz="1800" dirty="0"/>
              <a:t>	8.38% increase year-to-date figures (thru Nov. ‘14)</a:t>
            </a:r>
          </a:p>
          <a:p>
            <a:pPr>
              <a:spcBef>
                <a:spcPct val="0"/>
              </a:spcBef>
              <a:defRPr/>
            </a:pPr>
            <a:endParaRPr lang="en-US" sz="1200" dirty="0" smtClean="0">
              <a:latin typeface="Century Gothic" pitchFamily="34" charset="0"/>
            </a:endParaRPr>
          </a:p>
        </p:txBody>
      </p:sp>
    </p:spTree>
    <p:extLst>
      <p:ext uri="{BB962C8B-B14F-4D97-AF65-F5344CB8AC3E}">
        <p14:creationId xmlns:p14="http://schemas.microsoft.com/office/powerpoint/2010/main" val="1245364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552</Words>
  <Application>Microsoft Office PowerPoint</Application>
  <PresentationFormat>On-screen Show (4:3)</PresentationFormat>
  <Paragraphs>143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Flagstaff Convention and Visitors Bureau Tourism Marketing </vt:lpstr>
      <vt:lpstr>TOURISM MARKETING</vt:lpstr>
      <vt:lpstr>Flagstaff CVB &amp; Visitor Center Goals</vt:lpstr>
      <vt:lpstr>Flagstaff Convention and Visitors Bureau Flagstaff Visitor Center</vt:lpstr>
      <vt:lpstr>CVB Program Areas, Target Marketing, Media Plan</vt:lpstr>
      <vt:lpstr>Visitor Origin</vt:lpstr>
      <vt:lpstr>PowerPoint Presentation</vt:lpstr>
      <vt:lpstr>Industry Measures</vt:lpstr>
      <vt:lpstr>Industry Measures – How we did…</vt:lpstr>
      <vt:lpstr>PowerPoint Presentation</vt:lpstr>
      <vt:lpstr>Branding Ideas</vt:lpstr>
      <vt:lpstr>Photo Rich  Texture  Seasonality  Engaging Headlines</vt:lpstr>
      <vt:lpstr>Marketing &amp; Advertising</vt:lpstr>
      <vt:lpstr>Public Relations &amp; Social Media</vt:lpstr>
      <vt:lpstr>SALES  Travel Trade &amp; Meetings/Events</vt:lpstr>
      <vt:lpstr>Visitor Services</vt:lpstr>
      <vt:lpstr>Flagstaff Cool Zone</vt:lpstr>
      <vt:lpstr>Flagstaff Cool Zone Updated</vt:lpstr>
      <vt:lpstr>Amtrak Train Day: Saturday, May 9th 10 – 3 Visitor Center </vt:lpstr>
      <vt:lpstr>What  can  you  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Russell</dc:creator>
  <cp:lastModifiedBy>hainardi</cp:lastModifiedBy>
  <cp:revision>265</cp:revision>
  <dcterms:created xsi:type="dcterms:W3CDTF">2013-08-03T18:24:52Z</dcterms:created>
  <dcterms:modified xsi:type="dcterms:W3CDTF">2015-04-16T16:40:33Z</dcterms:modified>
</cp:coreProperties>
</file>