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8" autoAdjust="0"/>
    <p:restoredTop sz="51511" autoAdjust="0"/>
  </p:normalViewPr>
  <p:slideViewPr>
    <p:cSldViewPr snapToGrid="0" snapToObjects="1">
      <p:cViewPr varScale="1">
        <p:scale>
          <a:sx n="61" d="100"/>
          <a:sy n="61" d="100"/>
        </p:scale>
        <p:origin x="-13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60553-27D9-F54A-B27E-57D06B539F7C}" type="datetimeFigureOut">
              <a:rPr lang="en-US" smtClean="0"/>
              <a:t>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82528-C263-EE43-979D-6C9C1DF2B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E7A26-0BA4-BB40-8C4B-754DB6A048EB}" type="datetimeFigureOut">
              <a:rPr lang="en-US" smtClean="0"/>
              <a:t>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E38A5-5104-8C4E-82E0-57BE84673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7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38A5-5104-8C4E-82E0-57BE846739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20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HazCom</a:t>
            </a:r>
            <a:r>
              <a:rPr lang="en-US" dirty="0" smtClean="0"/>
              <a:t> started back in 1983. Idea</a:t>
            </a:r>
            <a:r>
              <a:rPr lang="en-US" baseline="0" dirty="0" smtClean="0"/>
              <a:t> was to protect </a:t>
            </a:r>
            <a:r>
              <a:rPr lang="en-US" baseline="0" dirty="0" err="1" smtClean="0"/>
              <a:t>Ees</a:t>
            </a:r>
            <a:r>
              <a:rPr lang="en-US" baseline="0" dirty="0" smtClean="0"/>
              <a:t> by giving them information about the chemicals they worked with.  But since there wasn’t a standard label format, manufacturers used all sorts of different labels.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To make the standard effective (don’t ask me why it took 30 years to come to this conclusion), OSHA decided to revise the standard and adopt a uniform label requirement system.  GHS – used internationally. 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Also</a:t>
            </a:r>
            <a:r>
              <a:rPr lang="en-US" baseline="0" dirty="0" smtClean="0"/>
              <a:t>, need to train </a:t>
            </a:r>
            <a:r>
              <a:rPr lang="en-US" baseline="0" dirty="0" err="1" smtClean="0"/>
              <a:t>ees</a:t>
            </a:r>
            <a:r>
              <a:rPr lang="en-US" baseline="0" dirty="0" smtClean="0"/>
              <a:t> for this to be effective.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38A5-5104-8C4E-82E0-57BE846739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1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GHS require??</a:t>
            </a:r>
          </a:p>
          <a:p>
            <a:r>
              <a:rPr lang="en-US" dirty="0" smtClean="0"/>
              <a:t>7 things </a:t>
            </a:r>
          </a:p>
          <a:p>
            <a:r>
              <a:rPr lang="en-US" dirty="0" err="1" smtClean="0"/>
              <a:t>Supp</a:t>
            </a:r>
            <a:r>
              <a:rPr lang="en-US" baseline="0" dirty="0" smtClean="0"/>
              <a:t> info – expiration date or directions for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38A5-5104-8C4E-82E0-57BE846739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5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 pictograms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Used </a:t>
            </a:r>
            <a:r>
              <a:rPr lang="en-US" dirty="0" smtClean="0"/>
              <a:t>on </a:t>
            </a:r>
            <a:r>
              <a:rPr lang="en-US" dirty="0" smtClean="0"/>
              <a:t>labels</a:t>
            </a:r>
            <a:r>
              <a:rPr lang="en-US" baseline="0" dirty="0" smtClean="0"/>
              <a:t> and </a:t>
            </a:r>
            <a:r>
              <a:rPr lang="en-US" baseline="0" dirty="0" smtClean="0"/>
              <a:t>Safety Data Sheets 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Sometimes 2 or more per </a:t>
            </a:r>
            <a:r>
              <a:rPr lang="en-US" baseline="0" dirty="0" err="1" smtClean="0"/>
              <a:t>lable</a:t>
            </a:r>
            <a:endParaRPr lang="en-US" dirty="0" smtClean="0"/>
          </a:p>
          <a:p>
            <a:r>
              <a:rPr lang="en-US" dirty="0" smtClean="0"/>
              <a:t>- Still will see other labels</a:t>
            </a:r>
            <a:r>
              <a:rPr lang="en-US" baseline="0" dirty="0" smtClean="0"/>
              <a:t> when required by other agencies – DOT or EPA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38A5-5104-8C4E-82E0-57BE846739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94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table details each of the 9 pictograms and when they should be used.  I would go over this in depth when training employees.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38A5-5104-8C4E-82E0-57BE846739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98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Safety Data Sheets must</a:t>
            </a:r>
            <a:r>
              <a:rPr lang="en-US" baseline="0" dirty="0" smtClean="0"/>
              <a:t> have these 16 sections</a:t>
            </a:r>
          </a:p>
          <a:p>
            <a:r>
              <a:rPr lang="en-US" baseline="0" dirty="0" smtClean="0"/>
              <a:t>	For sections 12-15, need to use the same information as GHS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38A5-5104-8C4E-82E0-57BE846739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45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to do??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Update labeling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Train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ees</a:t>
            </a:r>
            <a:r>
              <a:rPr lang="en-US" baseline="0" dirty="0" smtClean="0"/>
              <a:t>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 keep a record of training 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Use OSHA resources </a:t>
            </a:r>
            <a:r>
              <a:rPr lang="en-US" baseline="0" dirty="0" smtClean="0"/>
              <a:t>or these materials </a:t>
            </a:r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By June 1, 2015, Use GHS compliant labels – many updating sooner 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By June 1, 2016, update written </a:t>
            </a:r>
            <a:r>
              <a:rPr lang="en-US" baseline="0" dirty="0" err="1" smtClean="0"/>
              <a:t>Haz</a:t>
            </a:r>
            <a:r>
              <a:rPr lang="en-US" baseline="0" dirty="0" smtClean="0"/>
              <a:t> Com programs</a:t>
            </a:r>
            <a:endParaRPr lang="en-US" baseline="0" dirty="0" smtClean="0"/>
          </a:p>
          <a:p>
            <a:pPr marL="628650" lvl="1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38A5-5104-8C4E-82E0-57BE846739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7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 smtClean="0"/>
          </a:p>
          <a:p>
            <a:r>
              <a:rPr lang="en-US" dirty="0" smtClean="0"/>
              <a:t>Safety </a:t>
            </a:r>
            <a:r>
              <a:rPr lang="en-US" dirty="0" err="1" smtClean="0"/>
              <a:t>Cmte</a:t>
            </a:r>
            <a:r>
              <a:rPr lang="en-US" dirty="0" smtClean="0"/>
              <a:t> – what did I miss?</a:t>
            </a:r>
          </a:p>
          <a:p>
            <a:endParaRPr lang="en-US" dirty="0" smtClean="0"/>
          </a:p>
          <a:p>
            <a:r>
              <a:rPr lang="en-US" dirty="0" smtClean="0"/>
              <a:t>Remember </a:t>
            </a:r>
            <a:r>
              <a:rPr lang="en-US" dirty="0" smtClean="0"/>
              <a:t>to fill out</a:t>
            </a:r>
            <a:r>
              <a:rPr lang="en-US" baseline="0" dirty="0" smtClean="0"/>
              <a:t> the OSHA 300 log for 2013 by Feb. 1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E38A5-5104-8C4E-82E0-57BE846739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2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7AB901-4E92-2444-A5C8-EA43831FA045}" type="datetimeFigureOut">
              <a:rPr lang="en-US" smtClean="0"/>
              <a:t>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EE99E6E-1432-E343-A0FC-4A549A8F79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APMA Safety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Osha</a:t>
            </a:r>
            <a:r>
              <a:rPr lang="en-US" dirty="0" smtClean="0"/>
              <a:t> hazardous communication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3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365760"/>
            <a:ext cx="8660191" cy="548640"/>
          </a:xfrm>
        </p:spPr>
        <p:txBody>
          <a:bodyPr/>
          <a:lstStyle/>
          <a:p>
            <a:r>
              <a:rPr lang="en-US" dirty="0" smtClean="0"/>
              <a:t>Background/why are we talking about this???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1983 – OSHA Adopted Hazardous Communication Standard </a:t>
            </a:r>
          </a:p>
          <a:p>
            <a:pPr lvl="3">
              <a:buFontTx/>
              <a:buChar char="-"/>
            </a:pPr>
            <a:r>
              <a:rPr lang="en-US" dirty="0" smtClean="0"/>
              <a:t>AKA Employee Right to Know</a:t>
            </a:r>
          </a:p>
          <a:p>
            <a:pPr lvl="3">
              <a:buFontTx/>
              <a:buChar char="-"/>
            </a:pPr>
            <a:r>
              <a:rPr lang="en-US" dirty="0" smtClean="0"/>
              <a:t>No specific label format</a:t>
            </a:r>
          </a:p>
          <a:p>
            <a:pPr lvl="3"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2012 – OSHA Revised Standard </a:t>
            </a:r>
          </a:p>
          <a:p>
            <a:pPr>
              <a:buFontTx/>
              <a:buChar char="-"/>
            </a:pPr>
            <a:endParaRPr lang="en-US" dirty="0"/>
          </a:p>
          <a:p>
            <a:pPr lvl="3">
              <a:buFontTx/>
              <a:buChar char="-"/>
            </a:pPr>
            <a:r>
              <a:rPr lang="en-US" dirty="0" smtClean="0"/>
              <a:t>Requires container labels in specific format with standardized hazard classification system </a:t>
            </a:r>
          </a:p>
          <a:p>
            <a:pPr lvl="4">
              <a:buFontTx/>
              <a:buChar char="-"/>
            </a:pPr>
            <a:r>
              <a:rPr lang="en-US" dirty="0" smtClean="0"/>
              <a:t>GHS labeling requirements– </a:t>
            </a:r>
            <a:r>
              <a:rPr lang="en-US" b="1" u="sng" dirty="0" smtClean="0"/>
              <a:t>G</a:t>
            </a:r>
            <a:r>
              <a:rPr lang="en-US" dirty="0" smtClean="0"/>
              <a:t>lobally </a:t>
            </a:r>
            <a:r>
              <a:rPr lang="en-US" b="1" u="sng" dirty="0" smtClean="0"/>
              <a:t>H</a:t>
            </a:r>
            <a:r>
              <a:rPr lang="en-US" dirty="0" smtClean="0"/>
              <a:t>armonized </a:t>
            </a:r>
            <a:r>
              <a:rPr lang="en-US" b="1" u="sng" dirty="0" smtClean="0"/>
              <a:t>S</a:t>
            </a:r>
            <a:r>
              <a:rPr lang="en-US" dirty="0" smtClean="0"/>
              <a:t>ystem </a:t>
            </a:r>
          </a:p>
          <a:p>
            <a:pPr lvl="3">
              <a:buFontTx/>
              <a:buChar char="-"/>
            </a:pPr>
            <a:endParaRPr lang="en-US" dirty="0"/>
          </a:p>
          <a:p>
            <a:pPr lvl="3">
              <a:buFontTx/>
              <a:buChar char="-"/>
            </a:pPr>
            <a:r>
              <a:rPr lang="en-US" dirty="0" smtClean="0"/>
              <a:t>Requires Safety Data Sheets to contain a 16 section format</a:t>
            </a:r>
          </a:p>
          <a:p>
            <a:pPr lvl="3">
              <a:buFontTx/>
              <a:buChar char="-"/>
            </a:pPr>
            <a:endParaRPr lang="en-US" dirty="0" smtClean="0"/>
          </a:p>
          <a:p>
            <a:pPr lvl="3">
              <a:buFontTx/>
              <a:buChar char="-"/>
            </a:pPr>
            <a:r>
              <a:rPr lang="en-US" dirty="0" smtClean="0"/>
              <a:t>Requires employee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8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152929"/>
            <a:ext cx="6697740" cy="371246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product or chemical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“Signal” Word (</a:t>
            </a:r>
            <a:r>
              <a:rPr lang="en-US" dirty="0" err="1" smtClean="0"/>
              <a:t>ie</a:t>
            </a:r>
            <a:r>
              <a:rPr lang="en-US" dirty="0" smtClean="0"/>
              <a:t>, danger or warning)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Hazard Statement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Precautionary Statements </a:t>
            </a:r>
          </a:p>
          <a:p>
            <a:pPr marL="1030986" lvl="4" indent="-514350">
              <a:buFont typeface="+mj-lt"/>
              <a:buAutoNum type="arabicPeriod"/>
            </a:pPr>
            <a:r>
              <a:rPr lang="en-US" dirty="0" smtClean="0"/>
              <a:t>How to prevent exposure </a:t>
            </a:r>
          </a:p>
          <a:p>
            <a:pPr marL="1030986" lvl="4" indent="-514350">
              <a:buFont typeface="+mj-lt"/>
              <a:buAutoNum type="arabicPeriod"/>
            </a:pPr>
            <a:r>
              <a:rPr lang="en-US" dirty="0" smtClean="0"/>
              <a:t>First Aid procedures </a:t>
            </a:r>
          </a:p>
          <a:p>
            <a:pPr marL="1030986" lvl="4" indent="-514350">
              <a:buFont typeface="+mj-lt"/>
              <a:buAutoNum type="arabicPeriod"/>
            </a:pPr>
            <a:r>
              <a:rPr lang="en-US" dirty="0" smtClean="0"/>
              <a:t>Spill response </a:t>
            </a:r>
          </a:p>
          <a:p>
            <a:pPr marL="1030986" lvl="4" indent="-514350">
              <a:buFont typeface="+mj-lt"/>
              <a:buAutoNum type="arabicPeriod"/>
            </a:pPr>
            <a:r>
              <a:rPr lang="en-US" dirty="0" smtClean="0"/>
              <a:t>Disposal of chemical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Supplier Information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Supplemental Info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Pictograms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59" y="365760"/>
            <a:ext cx="7885611" cy="73152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GHS” labeling requirements </a:t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7" descr="Presentation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928" y="2768170"/>
            <a:ext cx="4709739" cy="343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0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-28504" y="762775"/>
            <a:ext cx="5212080" cy="1089427"/>
          </a:xfrm>
        </p:spPr>
        <p:txBody>
          <a:bodyPr/>
          <a:lstStyle/>
          <a:p>
            <a:r>
              <a:rPr lang="en-US" dirty="0" smtClean="0"/>
              <a:t> Pictograms and hazards</a:t>
            </a:r>
            <a:br>
              <a:rPr lang="en-US" dirty="0" smtClean="0"/>
            </a:br>
            <a:r>
              <a:rPr lang="en-US" dirty="0" smtClean="0"/>
              <a:t>on Labels and </a:t>
            </a:r>
            <a:r>
              <a:rPr lang="en-US" dirty="0" err="1" smtClean="0"/>
              <a:t>sds’s</a:t>
            </a:r>
            <a:endParaRPr lang="en-US" dirty="0"/>
          </a:p>
        </p:txBody>
      </p:sp>
      <p:pic>
        <p:nvPicPr>
          <p:cNvPr id="7" name="Content Placeholder 6" descr="image1_small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59" r="-7259"/>
          <a:stretch>
            <a:fillRect/>
          </a:stretch>
        </p:blipFill>
        <p:spPr>
          <a:xfrm>
            <a:off x="3382174" y="1669826"/>
            <a:ext cx="1519530" cy="1326897"/>
          </a:xfrm>
        </p:spPr>
      </p:pic>
      <p:pic>
        <p:nvPicPr>
          <p:cNvPr id="8" name="Picture 7" descr="image2_sm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01" y="456606"/>
            <a:ext cx="2554386" cy="2554386"/>
          </a:xfrm>
          <a:prstGeom prst="rect">
            <a:avLst/>
          </a:prstGeom>
        </p:spPr>
      </p:pic>
      <p:pic>
        <p:nvPicPr>
          <p:cNvPr id="9" name="Picture 8" descr="image3_smal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28" y="3289102"/>
            <a:ext cx="1269536" cy="1269536"/>
          </a:xfrm>
          <a:prstGeom prst="rect">
            <a:avLst/>
          </a:prstGeom>
        </p:spPr>
      </p:pic>
      <p:pic>
        <p:nvPicPr>
          <p:cNvPr id="10" name="Picture 9" descr="image4_smal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124" y="3259838"/>
            <a:ext cx="1298800" cy="1298800"/>
          </a:xfrm>
          <a:prstGeom prst="rect">
            <a:avLst/>
          </a:prstGeom>
        </p:spPr>
      </p:pic>
      <p:pic>
        <p:nvPicPr>
          <p:cNvPr id="11" name="Picture 10" descr="image5_smal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650" y="3271101"/>
            <a:ext cx="1249001" cy="1249001"/>
          </a:xfrm>
          <a:prstGeom prst="rect">
            <a:avLst/>
          </a:prstGeom>
        </p:spPr>
      </p:pic>
      <p:pic>
        <p:nvPicPr>
          <p:cNvPr id="12" name="Picture 11" descr="image6_smal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57" y="3289102"/>
            <a:ext cx="1195104" cy="1195104"/>
          </a:xfrm>
          <a:prstGeom prst="rect">
            <a:avLst/>
          </a:prstGeom>
        </p:spPr>
      </p:pic>
      <p:pic>
        <p:nvPicPr>
          <p:cNvPr id="13" name="Picture 12" descr="image7_small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884" y="4858822"/>
            <a:ext cx="1358910" cy="1358910"/>
          </a:xfrm>
          <a:prstGeom prst="rect">
            <a:avLst/>
          </a:prstGeom>
        </p:spPr>
      </p:pic>
      <p:pic>
        <p:nvPicPr>
          <p:cNvPr id="14" name="Picture 13" descr="image8_small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778" y="4787466"/>
            <a:ext cx="1387450" cy="1387450"/>
          </a:xfrm>
          <a:prstGeom prst="rect">
            <a:avLst/>
          </a:prstGeom>
        </p:spPr>
      </p:pic>
      <p:pic>
        <p:nvPicPr>
          <p:cNvPr id="15" name="Picture 14" descr="image9_small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401" y="4740886"/>
            <a:ext cx="1391223" cy="139122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41453" y="6203463"/>
            <a:ext cx="1783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Health Hazard	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57778" y="621338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34719" y="6236348"/>
            <a:ext cx="1924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Exclamation Mark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7228" y="4559993"/>
            <a:ext cx="175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Exploding Bomb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47339" y="4520102"/>
            <a:ext cx="227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Skull and Crossbones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25387" y="4535901"/>
            <a:ext cx="111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Corrosion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96957" y="4563597"/>
            <a:ext cx="140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 Cylinder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51330" y="2996723"/>
            <a:ext cx="188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Flame Over Circle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14877" y="2996973"/>
            <a:ext cx="78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8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00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54" y="315652"/>
            <a:ext cx="4531269" cy="571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8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571" y="471715"/>
            <a:ext cx="8297334" cy="5478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Safety Data Sheet Requirements</a:t>
            </a:r>
            <a:endParaRPr lang="en-US" sz="28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1	</a:t>
            </a:r>
            <a:r>
              <a:rPr lang="en-US" sz="1600" dirty="0" smtClean="0"/>
              <a:t>	Identification</a:t>
            </a:r>
            <a:endParaRPr lang="en-US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2	</a:t>
            </a:r>
            <a:r>
              <a:rPr lang="en-US" sz="1600" dirty="0" smtClean="0"/>
              <a:t>	Hazards</a:t>
            </a:r>
            <a:r>
              <a:rPr lang="en-US" sz="1600" dirty="0"/>
              <a:t>(s) Identification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3	</a:t>
            </a:r>
            <a:r>
              <a:rPr lang="en-US" sz="1600" dirty="0" smtClean="0"/>
              <a:t>	Composition</a:t>
            </a:r>
            <a:r>
              <a:rPr lang="en-US" sz="1600" dirty="0"/>
              <a:t>/information on ingredients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4	</a:t>
            </a:r>
            <a:r>
              <a:rPr lang="en-US" sz="1600" dirty="0" smtClean="0"/>
              <a:t>	First </a:t>
            </a:r>
            <a:r>
              <a:rPr lang="en-US" sz="1600" dirty="0"/>
              <a:t>Aid measures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5	</a:t>
            </a:r>
            <a:r>
              <a:rPr lang="en-US" sz="1600" dirty="0" smtClean="0"/>
              <a:t>	Fire</a:t>
            </a:r>
            <a:r>
              <a:rPr lang="en-US" sz="1600" dirty="0"/>
              <a:t>-fighting measures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6	</a:t>
            </a:r>
            <a:r>
              <a:rPr lang="en-US" sz="1600" dirty="0" smtClean="0"/>
              <a:t>	Accident </a:t>
            </a:r>
            <a:r>
              <a:rPr lang="en-US" sz="1600" dirty="0"/>
              <a:t>release measures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7	</a:t>
            </a:r>
            <a:r>
              <a:rPr lang="en-US" sz="1600" dirty="0" smtClean="0"/>
              <a:t>	Handling </a:t>
            </a:r>
            <a:r>
              <a:rPr lang="en-US" sz="1600" dirty="0"/>
              <a:t>and storage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8	</a:t>
            </a:r>
            <a:r>
              <a:rPr lang="en-US" sz="1600" dirty="0" smtClean="0"/>
              <a:t>	Exposure </a:t>
            </a:r>
            <a:r>
              <a:rPr lang="en-US" sz="1600" dirty="0"/>
              <a:t>controls/personal protection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</a:t>
            </a:r>
            <a:r>
              <a:rPr lang="en-US" sz="1600" dirty="0" smtClean="0"/>
              <a:t>9	</a:t>
            </a:r>
            <a:r>
              <a:rPr lang="en-US" sz="1600" dirty="0"/>
              <a:t>	Physical and chemical properties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10	Stability and reactivity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11	Toxicological information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12	Ecological information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13	Disposal Considerations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14	Transport information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15	Regulatory information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Section 16	Other information, including the date of preparation or last revision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/>
              <a:t>Sections 12-15 must be consistent with </a:t>
            </a:r>
            <a:r>
              <a:rPr lang="en-US" sz="1600" b="1" i="1" dirty="0" smtClean="0"/>
              <a:t>GHS</a:t>
            </a:r>
            <a:endParaRPr lang="en-US" sz="1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7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Update in house labeling systems to incorporate newly-required information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Train employees (by DECEMBER 1, 2013 so STAT) on new labeling system</a:t>
            </a:r>
          </a:p>
          <a:p>
            <a:pPr>
              <a:buFontTx/>
              <a:buChar char="-"/>
            </a:pPr>
            <a:endParaRPr lang="en-US" dirty="0"/>
          </a:p>
          <a:p>
            <a:pPr lvl="3">
              <a:buFontTx/>
              <a:buChar char="-"/>
            </a:pPr>
            <a:r>
              <a:rPr lang="en-US" dirty="0" smtClean="0"/>
              <a:t>OSHA Tutorial on </a:t>
            </a:r>
            <a:r>
              <a:rPr lang="en-US" dirty="0" err="1" smtClean="0"/>
              <a:t>youtube.com</a:t>
            </a:r>
            <a:r>
              <a:rPr lang="en-US" dirty="0" smtClean="0"/>
              <a:t> or </a:t>
            </a:r>
            <a:r>
              <a:rPr lang="en-US" dirty="0" err="1" smtClean="0"/>
              <a:t>oshatraining.com</a:t>
            </a:r>
            <a:r>
              <a:rPr lang="en-US" dirty="0" smtClean="0"/>
              <a:t>	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Use GHS compliant labels by June 1, 2015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Update written </a:t>
            </a:r>
            <a:r>
              <a:rPr lang="en-US" dirty="0" err="1" smtClean="0"/>
              <a:t>HazCom</a:t>
            </a:r>
            <a:r>
              <a:rPr lang="en-US" dirty="0" smtClean="0"/>
              <a:t> programs by June 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7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Questions/comments??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98</TotalTime>
  <Words>429</Words>
  <Application>Microsoft Macintosh PowerPoint</Application>
  <PresentationFormat>On-screen Show (4:3)</PresentationFormat>
  <Paragraphs>104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APMA Safety training</vt:lpstr>
      <vt:lpstr>Background/why are we talking about this???</vt:lpstr>
      <vt:lpstr>“GHS” labeling requirements  </vt:lpstr>
      <vt:lpstr> Pictograms and hazards on Labels and sds’s</vt:lpstr>
      <vt:lpstr>PowerPoint Presentation</vt:lpstr>
      <vt:lpstr>PowerPoint Presentation</vt:lpstr>
      <vt:lpstr>Employer requirements</vt:lpstr>
      <vt:lpstr>Questions/comments??</vt:lpstr>
    </vt:vector>
  </TitlesOfParts>
  <Company>Arizona Petroleum Marketers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APMA Safety training</dc:title>
  <dc:creator>Amanda Gray</dc:creator>
  <cp:lastModifiedBy>Amanda Gray</cp:lastModifiedBy>
  <cp:revision>12</cp:revision>
  <cp:lastPrinted>2014-01-20T18:01:44Z</cp:lastPrinted>
  <dcterms:created xsi:type="dcterms:W3CDTF">2014-01-06T21:20:48Z</dcterms:created>
  <dcterms:modified xsi:type="dcterms:W3CDTF">2014-01-20T18:01:47Z</dcterms:modified>
</cp:coreProperties>
</file>